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77" r:id="rId3"/>
    <p:sldId id="281" r:id="rId4"/>
    <p:sldId id="282" r:id="rId5"/>
    <p:sldId id="262" r:id="rId6"/>
    <p:sldId id="266" r:id="rId7"/>
    <p:sldId id="290" r:id="rId8"/>
    <p:sldId id="2007577188" r:id="rId9"/>
    <p:sldId id="302" r:id="rId10"/>
    <p:sldId id="303" r:id="rId11"/>
    <p:sldId id="304" r:id="rId12"/>
    <p:sldId id="305" r:id="rId13"/>
    <p:sldId id="35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E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88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35A76-A6FB-471D-8699-84B5FC34942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0A79E-C0EB-4BF8-8E73-C2520AA7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5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băng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băng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chịu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băng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0A79E-C0EB-4BF8-8E73-C2520AA725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9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8269-D85B-4DF8-B09E-C60BC98F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9DC42-1C1B-4CC2-A374-3B7209A97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A7A7F-27C1-465E-A73A-9368F735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6F657-B94C-460A-9B56-C954D264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02A8-1459-4A2F-B95C-C5AD0225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7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7307-E42F-4314-8637-EBB8959F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8F524-DF0E-4309-A171-D10B96D0F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F83F-49D5-431C-B422-A272A587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96331-5FB3-45D9-8ED6-486ED827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F1C4C-BCA2-4BDA-BFDF-CC6FEB24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5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6051C-94FC-4A2F-9DCB-225E79C66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CE122-ABBE-4D35-9C97-42A32567E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D30CD-523F-4B8E-93D9-085A363B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E1426-A3AA-492E-801C-13AEE32E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72D5C-E2D3-42BE-948A-24E58D21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0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24198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61219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88A56F-968A-4CBF-8DF3-0313116D0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2F49539-4435-4F50-BD75-EF0F19392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0E390E-798B-4207-855D-1B55646C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80DA-330B-4470-A492-965C8C6CCCA9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AAD2A5-31E4-4BEA-951A-0155873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113F16-7114-4F80-9770-FE6EA0CE5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8511-2F24-49E7-B7A6-3C693EA6B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48547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EC72-EFC4-4C57-9711-E4252D4F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A618-171D-47AD-9C86-3D0B0F66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38856-11A7-430D-A4EC-660BB28C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FD06-2E18-40B6-A78B-99113705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18642-8B35-4EBB-A04D-596CCC7A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6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AA9A-BDEC-4F82-9247-838ACAE7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C5299-0A08-4679-9A59-F889B0620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BE7FC-AD0C-480F-8B3F-B5BCEBC9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C500D-8DD6-4F6F-ABFD-FE8E13CA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A4218-FB6A-4156-905D-75CD9B87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6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032E-D04D-419C-A977-4DB0DFD7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C9ED-0AB5-4F48-8D50-01A62DC53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38F58-11C6-4D61-8149-4F95A8DE8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4745E-67C0-496A-8DBC-A7E3D040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7606A-E429-4FE5-BACD-57178166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F5256-99BD-4798-B26E-2818A612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9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DB0C-74A1-44BD-BFC0-6B6A2B98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C2F73-2FD6-48EF-9106-CBC3BF7F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C57DF-DA13-4742-9E56-286D542C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C29E8-8DE4-49F3-970B-D35694B4E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6B601-4E72-4290-8424-1B27D8594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07B23-EE9B-482F-9E76-3099BFF6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072EE-5E0E-4C61-9A74-7CDDF4FC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44735-3727-4F37-9F13-49202EE8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9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389-E5DB-4025-AE43-4278A8A8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51B42-DD48-4177-82C9-20F5A24C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3FEC6-1CAA-4D6A-8B28-B4D36027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0CE2D-9609-4074-8EB2-9E4F4498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3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42126-71E5-4818-9E43-E52093C6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E80FD-33B5-4C1C-94C9-B7E7FDB4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7A040-81E2-4B1C-AEB7-32866C5B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4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1812-565B-4CB8-A5C0-762EC947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1149-DAF5-4510-8A88-6281966B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62E2E-9DC1-433E-AB0D-1792F8D51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F6C0-5B7C-4030-BE17-97891985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2D687-583A-4F5F-A35F-1A0BEEFB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79E4E-F362-4F6C-A88F-B9E3E4E2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7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5EE0-B4CC-41E6-A138-D4203BA3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689E2-B1B8-4355-978E-9234C1A32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FE2DE-47EB-432D-83A4-CCD761646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F4EB1-6808-4E99-A5E1-A1573747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F727D-FCBD-4DDB-A742-597F2D09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CFE47-1217-443D-BF73-1F0F0CD9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5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443D0CA-C745-C581-52B0-D7F60DA34B3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641" y="208764"/>
            <a:ext cx="1271244" cy="12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8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-152400"/>
            <a:ext cx="12192000" cy="7096125"/>
            <a:chOff x="0" y="-2"/>
            <a:chExt cx="12192000" cy="685800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12192000" cy="6858001"/>
            </a:xfrm>
            <a:prstGeom prst="rect">
              <a:avLst/>
            </a:prstGeom>
          </p:spPr>
        </p:pic>
        <p:sp>
          <p:nvSpPr>
            <p:cNvPr id="3" name="任意多边形 2"/>
            <p:cNvSpPr/>
            <p:nvPr userDrawn="1"/>
          </p:nvSpPr>
          <p:spPr>
            <a:xfrm>
              <a:off x="272374" y="165325"/>
              <a:ext cx="11760748" cy="6476776"/>
            </a:xfrm>
            <a:custGeom>
              <a:avLst/>
              <a:gdLst>
                <a:gd name="connsiteX0" fmla="*/ 408562 w 11760748"/>
                <a:gd name="connsiteY0" fmla="*/ 2091493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  <a:gd name="connsiteX30" fmla="*/ 408562 w 11760748"/>
                <a:gd name="connsiteY30" fmla="*/ 2091493 h 6595469"/>
                <a:gd name="connsiteX0" fmla="*/ 97277 w 11760748"/>
                <a:gd name="connsiteY0" fmla="*/ 2850250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760748" h="6595469">
                  <a:moveTo>
                    <a:pt x="97277" y="2850250"/>
                  </a:moveTo>
                  <a:cubicBezTo>
                    <a:pt x="141051" y="2678395"/>
                    <a:pt x="434503" y="2558421"/>
                    <a:pt x="418290" y="2237408"/>
                  </a:cubicBezTo>
                  <a:cubicBezTo>
                    <a:pt x="402077" y="1916395"/>
                    <a:pt x="0" y="1263021"/>
                    <a:pt x="0" y="924174"/>
                  </a:cubicBezTo>
                  <a:cubicBezTo>
                    <a:pt x="0" y="585327"/>
                    <a:pt x="85928" y="317816"/>
                    <a:pt x="418290" y="204327"/>
                  </a:cubicBezTo>
                  <a:cubicBezTo>
                    <a:pt x="750652" y="90838"/>
                    <a:pt x="1515895" y="249723"/>
                    <a:pt x="1994171" y="243238"/>
                  </a:cubicBezTo>
                  <a:cubicBezTo>
                    <a:pt x="2472448" y="236753"/>
                    <a:pt x="3287949" y="165416"/>
                    <a:pt x="3287949" y="165416"/>
                  </a:cubicBezTo>
                  <a:cubicBezTo>
                    <a:pt x="3784060" y="157310"/>
                    <a:pt x="4466618" y="222161"/>
                    <a:pt x="4970835" y="194599"/>
                  </a:cubicBezTo>
                  <a:cubicBezTo>
                    <a:pt x="5475052" y="167037"/>
                    <a:pt x="5762018" y="3288"/>
                    <a:pt x="6313252" y="46"/>
                  </a:cubicBezTo>
                  <a:cubicBezTo>
                    <a:pt x="6864486" y="-3196"/>
                    <a:pt x="7718899" y="165416"/>
                    <a:pt x="8278239" y="175144"/>
                  </a:cubicBezTo>
                  <a:cubicBezTo>
                    <a:pt x="8837579" y="184872"/>
                    <a:pt x="9213715" y="71382"/>
                    <a:pt x="9669294" y="58412"/>
                  </a:cubicBezTo>
                  <a:lnTo>
                    <a:pt x="11011711" y="97323"/>
                  </a:lnTo>
                  <a:cubicBezTo>
                    <a:pt x="11306783" y="170280"/>
                    <a:pt x="11395954" y="282149"/>
                    <a:pt x="11439728" y="496157"/>
                  </a:cubicBezTo>
                  <a:cubicBezTo>
                    <a:pt x="11483502" y="710165"/>
                    <a:pt x="11266252" y="1112242"/>
                    <a:pt x="11274358" y="1381374"/>
                  </a:cubicBezTo>
                  <a:cubicBezTo>
                    <a:pt x="11282464" y="1650506"/>
                    <a:pt x="11452698" y="1916395"/>
                    <a:pt x="11488366" y="2110948"/>
                  </a:cubicBezTo>
                  <a:cubicBezTo>
                    <a:pt x="11524034" y="2305501"/>
                    <a:pt x="11442970" y="2305502"/>
                    <a:pt x="11488366" y="2548693"/>
                  </a:cubicBezTo>
                  <a:cubicBezTo>
                    <a:pt x="11533762" y="2791884"/>
                    <a:pt x="11759120" y="3270161"/>
                    <a:pt x="11760741" y="3570097"/>
                  </a:cubicBezTo>
                  <a:cubicBezTo>
                    <a:pt x="11762362" y="3870033"/>
                    <a:pt x="11514307" y="4071072"/>
                    <a:pt x="11498094" y="4348310"/>
                  </a:cubicBezTo>
                  <a:cubicBezTo>
                    <a:pt x="11481881" y="4625548"/>
                    <a:pt x="11715345" y="4896302"/>
                    <a:pt x="11663464" y="5233527"/>
                  </a:cubicBezTo>
                  <a:cubicBezTo>
                    <a:pt x="11611583" y="5570752"/>
                    <a:pt x="11455941" y="6165761"/>
                    <a:pt x="11186809" y="6371663"/>
                  </a:cubicBezTo>
                  <a:cubicBezTo>
                    <a:pt x="10917677" y="6577565"/>
                    <a:pt x="10048673" y="6468940"/>
                    <a:pt x="10048673" y="6468940"/>
                  </a:cubicBezTo>
                  <a:cubicBezTo>
                    <a:pt x="9638490" y="6506229"/>
                    <a:pt x="9421239" y="6592157"/>
                    <a:pt x="8725711" y="6595399"/>
                  </a:cubicBezTo>
                  <a:cubicBezTo>
                    <a:pt x="8030183" y="6598641"/>
                    <a:pt x="5875507" y="6488395"/>
                    <a:pt x="5875507" y="6488395"/>
                  </a:cubicBezTo>
                  <a:lnTo>
                    <a:pt x="3803515" y="6391119"/>
                  </a:lnTo>
                  <a:cubicBezTo>
                    <a:pt x="3193915" y="6365179"/>
                    <a:pt x="2632954" y="6329511"/>
                    <a:pt x="2217907" y="6332753"/>
                  </a:cubicBezTo>
                  <a:cubicBezTo>
                    <a:pt x="1802860" y="6335996"/>
                    <a:pt x="1643975" y="6420302"/>
                    <a:pt x="1313235" y="6410574"/>
                  </a:cubicBezTo>
                  <a:cubicBezTo>
                    <a:pt x="982495" y="6400846"/>
                    <a:pt x="406941" y="6511093"/>
                    <a:pt x="233464" y="6274387"/>
                  </a:cubicBezTo>
                  <a:cubicBezTo>
                    <a:pt x="59987" y="6037681"/>
                    <a:pt x="304800" y="5337289"/>
                    <a:pt x="272375" y="4990336"/>
                  </a:cubicBezTo>
                  <a:cubicBezTo>
                    <a:pt x="239950" y="4643383"/>
                    <a:pt x="58366" y="4479633"/>
                    <a:pt x="38911" y="4192667"/>
                  </a:cubicBezTo>
                  <a:cubicBezTo>
                    <a:pt x="19456" y="3905701"/>
                    <a:pt x="145915" y="3492276"/>
                    <a:pt x="155643" y="3268540"/>
                  </a:cubicBezTo>
                  <a:cubicBezTo>
                    <a:pt x="165371" y="3044804"/>
                    <a:pt x="53503" y="3022105"/>
                    <a:pt x="97277" y="28502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5" name="Picture 1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EEDCDB5-956E-AA9A-10FE-3F766E4959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180975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7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C46120F-19F8-BC99-DF4A-A4DE21D71E1C}"/>
              </a:ext>
            </a:extLst>
          </p:cNvPr>
          <p:cNvSpPr/>
          <p:nvPr/>
        </p:nvSpPr>
        <p:spPr>
          <a:xfrm>
            <a:off x="7211291" y="1724660"/>
            <a:ext cx="3973546" cy="1829031"/>
          </a:xfrm>
          <a:custGeom>
            <a:avLst/>
            <a:gdLst>
              <a:gd name="connsiteX0" fmla="*/ 3161155 w 3973546"/>
              <a:gd name="connsiteY0" fmla="*/ 2057056 h 1829031"/>
              <a:gd name="connsiteX1" fmla="*/ 2840159 w 3973546"/>
              <a:gd name="connsiteY1" fmla="*/ 1936529 h 1829031"/>
              <a:gd name="connsiteX2" fmla="*/ 2478184 w 3973546"/>
              <a:gd name="connsiteY2" fmla="*/ 1800616 h 1829031"/>
              <a:gd name="connsiteX3" fmla="*/ 930307 w 3973546"/>
              <a:gd name="connsiteY3" fmla="*/ 1689020 h 1829031"/>
              <a:gd name="connsiteX4" fmla="*/ 1191976 w 3973546"/>
              <a:gd name="connsiteY4" fmla="*/ 76365 h 1829031"/>
              <a:gd name="connsiteX5" fmla="*/ 2686949 w 3973546"/>
              <a:gd name="connsiteY5" fmla="*/ 58672 h 1829031"/>
              <a:gd name="connsiteX6" fmla="*/ 3163534 w 3973546"/>
              <a:gd name="connsiteY6" fmla="*/ 1651358 h 1829031"/>
              <a:gd name="connsiteX7" fmla="*/ 3161155 w 3973546"/>
              <a:gd name="connsiteY7" fmla="*/ 2057056 h 182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3546" h="1829031" fill="none" extrusionOk="0">
                <a:moveTo>
                  <a:pt x="3161155" y="2057056"/>
                </a:moveTo>
                <a:cubicBezTo>
                  <a:pt x="3081426" y="2037818"/>
                  <a:pt x="2970446" y="1974721"/>
                  <a:pt x="2840159" y="1936529"/>
                </a:cubicBezTo>
                <a:cubicBezTo>
                  <a:pt x="2709872" y="1898337"/>
                  <a:pt x="2610933" y="1816301"/>
                  <a:pt x="2478184" y="1800616"/>
                </a:cubicBezTo>
                <a:cubicBezTo>
                  <a:pt x="1895709" y="1881720"/>
                  <a:pt x="1351255" y="1748337"/>
                  <a:pt x="930307" y="1689020"/>
                </a:cubicBezTo>
                <a:cubicBezTo>
                  <a:pt x="-382279" y="1269661"/>
                  <a:pt x="-507776" y="300276"/>
                  <a:pt x="1191976" y="76365"/>
                </a:cubicBezTo>
                <a:cubicBezTo>
                  <a:pt x="1536825" y="-50963"/>
                  <a:pt x="2200419" y="-103604"/>
                  <a:pt x="2686949" y="58672"/>
                </a:cubicBezTo>
                <a:cubicBezTo>
                  <a:pt x="4155961" y="353952"/>
                  <a:pt x="4498236" y="1047812"/>
                  <a:pt x="3163534" y="1651358"/>
                </a:cubicBezTo>
                <a:cubicBezTo>
                  <a:pt x="3188796" y="1736285"/>
                  <a:pt x="3160690" y="1908034"/>
                  <a:pt x="3161155" y="2057056"/>
                </a:cubicBezTo>
                <a:close/>
              </a:path>
              <a:path w="3973546" h="1829031" stroke="0" extrusionOk="0">
                <a:moveTo>
                  <a:pt x="3161155" y="2057056"/>
                </a:moveTo>
                <a:cubicBezTo>
                  <a:pt x="3051268" y="2017744"/>
                  <a:pt x="2920323" y="1960807"/>
                  <a:pt x="2826499" y="1931400"/>
                </a:cubicBezTo>
                <a:cubicBezTo>
                  <a:pt x="2732675" y="1901993"/>
                  <a:pt x="2591443" y="1798802"/>
                  <a:pt x="2478184" y="1800616"/>
                </a:cubicBezTo>
                <a:cubicBezTo>
                  <a:pt x="1878888" y="1768005"/>
                  <a:pt x="1320366" y="1853121"/>
                  <a:pt x="930307" y="1689020"/>
                </a:cubicBezTo>
                <a:cubicBezTo>
                  <a:pt x="-165045" y="1412073"/>
                  <a:pt x="-196682" y="293077"/>
                  <a:pt x="1191976" y="76365"/>
                </a:cubicBezTo>
                <a:cubicBezTo>
                  <a:pt x="1637574" y="-31372"/>
                  <a:pt x="2196616" y="-13052"/>
                  <a:pt x="2686949" y="58672"/>
                </a:cubicBezTo>
                <a:cubicBezTo>
                  <a:pt x="4098680" y="314875"/>
                  <a:pt x="4650331" y="1226117"/>
                  <a:pt x="3163534" y="1651358"/>
                </a:cubicBezTo>
                <a:cubicBezTo>
                  <a:pt x="3182366" y="1749901"/>
                  <a:pt x="3136024" y="1947407"/>
                  <a:pt x="3161155" y="2057056"/>
                </a:cubicBezTo>
                <a:close/>
              </a:path>
            </a:pathLst>
          </a:custGeom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94311669">
                  <a:prstGeom prst="wedgeEllipseCallout">
                    <a:avLst>
                      <a:gd name="adj1" fmla="val 29555"/>
                      <a:gd name="adj2" fmla="val 624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ysClr val="windowText" lastClr="000000"/>
                </a:solidFill>
              </a:rPr>
              <a:t>Đây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là</a:t>
            </a:r>
            <a:r>
              <a:rPr lang="en-US" sz="4000" b="1" dirty="0">
                <a:solidFill>
                  <a:sysClr val="windowText" lastClr="000000"/>
                </a:solidFill>
              </a:rPr>
              <a:t> con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gì</a:t>
            </a:r>
            <a:r>
              <a:rPr lang="en-US" sz="4000" b="1" dirty="0">
                <a:solidFill>
                  <a:sysClr val="windowText" lastClr="000000"/>
                </a:solidFill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9355FB-43CF-3CD8-6943-6ACF65F33528}"/>
              </a:ext>
            </a:extLst>
          </p:cNvPr>
          <p:cNvSpPr/>
          <p:nvPr/>
        </p:nvSpPr>
        <p:spPr>
          <a:xfrm>
            <a:off x="5151291" y="4185805"/>
            <a:ext cx="3522519" cy="1091045"/>
          </a:xfrm>
          <a:custGeom>
            <a:avLst/>
            <a:gdLst>
              <a:gd name="connsiteX0" fmla="*/ 0 w 3522519"/>
              <a:gd name="connsiteY0" fmla="*/ 181844 h 1091045"/>
              <a:gd name="connsiteX1" fmla="*/ 181844 w 3522519"/>
              <a:gd name="connsiteY1" fmla="*/ 0 h 1091045"/>
              <a:gd name="connsiteX2" fmla="*/ 3340675 w 3522519"/>
              <a:gd name="connsiteY2" fmla="*/ 0 h 1091045"/>
              <a:gd name="connsiteX3" fmla="*/ 3522519 w 3522519"/>
              <a:gd name="connsiteY3" fmla="*/ 181844 h 1091045"/>
              <a:gd name="connsiteX4" fmla="*/ 3522519 w 3522519"/>
              <a:gd name="connsiteY4" fmla="*/ 909201 h 1091045"/>
              <a:gd name="connsiteX5" fmla="*/ 3340675 w 3522519"/>
              <a:gd name="connsiteY5" fmla="*/ 1091045 h 1091045"/>
              <a:gd name="connsiteX6" fmla="*/ 181844 w 3522519"/>
              <a:gd name="connsiteY6" fmla="*/ 1091045 h 1091045"/>
              <a:gd name="connsiteX7" fmla="*/ 0 w 3522519"/>
              <a:gd name="connsiteY7" fmla="*/ 909201 h 1091045"/>
              <a:gd name="connsiteX8" fmla="*/ 0 w 3522519"/>
              <a:gd name="connsiteY8" fmla="*/ 181844 h 109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519" h="1091045" fill="none" extrusionOk="0">
                <a:moveTo>
                  <a:pt x="0" y="181844"/>
                </a:moveTo>
                <a:cubicBezTo>
                  <a:pt x="8538" y="99382"/>
                  <a:pt x="86768" y="-2234"/>
                  <a:pt x="181844" y="0"/>
                </a:cubicBezTo>
                <a:cubicBezTo>
                  <a:pt x="1307840" y="-115335"/>
                  <a:pt x="2131261" y="-154762"/>
                  <a:pt x="3340675" y="0"/>
                </a:cubicBezTo>
                <a:cubicBezTo>
                  <a:pt x="3440809" y="4297"/>
                  <a:pt x="3518020" y="95070"/>
                  <a:pt x="3522519" y="181844"/>
                </a:cubicBezTo>
                <a:cubicBezTo>
                  <a:pt x="3510473" y="419560"/>
                  <a:pt x="3511008" y="652145"/>
                  <a:pt x="3522519" y="909201"/>
                </a:cubicBezTo>
                <a:cubicBezTo>
                  <a:pt x="3531930" y="1008362"/>
                  <a:pt x="3435286" y="1085913"/>
                  <a:pt x="3340675" y="1091045"/>
                </a:cubicBezTo>
                <a:cubicBezTo>
                  <a:pt x="2336576" y="926795"/>
                  <a:pt x="1237000" y="1072988"/>
                  <a:pt x="181844" y="1091045"/>
                </a:cubicBezTo>
                <a:cubicBezTo>
                  <a:pt x="93217" y="1095006"/>
                  <a:pt x="1284" y="1006769"/>
                  <a:pt x="0" y="909201"/>
                </a:cubicBezTo>
                <a:cubicBezTo>
                  <a:pt x="58763" y="671076"/>
                  <a:pt x="45106" y="439724"/>
                  <a:pt x="0" y="181844"/>
                </a:cubicBezTo>
                <a:close/>
              </a:path>
              <a:path w="3522519" h="1091045" stroke="0" extrusionOk="0">
                <a:moveTo>
                  <a:pt x="0" y="181844"/>
                </a:moveTo>
                <a:cubicBezTo>
                  <a:pt x="11796" y="78131"/>
                  <a:pt x="78453" y="-13301"/>
                  <a:pt x="181844" y="0"/>
                </a:cubicBezTo>
                <a:cubicBezTo>
                  <a:pt x="886098" y="-131760"/>
                  <a:pt x="2636222" y="83096"/>
                  <a:pt x="3340675" y="0"/>
                </a:cubicBezTo>
                <a:cubicBezTo>
                  <a:pt x="3443228" y="-6933"/>
                  <a:pt x="3526323" y="65372"/>
                  <a:pt x="3522519" y="181844"/>
                </a:cubicBezTo>
                <a:cubicBezTo>
                  <a:pt x="3531419" y="262416"/>
                  <a:pt x="3458714" y="783678"/>
                  <a:pt x="3522519" y="909201"/>
                </a:cubicBezTo>
                <a:cubicBezTo>
                  <a:pt x="3525740" y="1014828"/>
                  <a:pt x="3444736" y="1098268"/>
                  <a:pt x="3340675" y="1091045"/>
                </a:cubicBezTo>
                <a:cubicBezTo>
                  <a:pt x="1811539" y="1258626"/>
                  <a:pt x="1554502" y="1114789"/>
                  <a:pt x="181844" y="1091045"/>
                </a:cubicBezTo>
                <a:cubicBezTo>
                  <a:pt x="87696" y="1093190"/>
                  <a:pt x="4302" y="1011221"/>
                  <a:pt x="0" y="909201"/>
                </a:cubicBezTo>
                <a:cubicBezTo>
                  <a:pt x="14710" y="621662"/>
                  <a:pt x="2097" y="519546"/>
                  <a:pt x="0" y="18184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54717443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cụt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F780D-9FF6-B357-FA07-42E8D42B6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224" y="319608"/>
            <a:ext cx="6407451" cy="1170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684A1B-D754-1BEE-7624-365487C68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4" y="1876424"/>
            <a:ext cx="3800475" cy="44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2210220-3985-4238-CEFA-36B584AFB99F}"/>
              </a:ext>
            </a:extLst>
          </p:cNvPr>
          <p:cNvSpPr/>
          <p:nvPr/>
        </p:nvSpPr>
        <p:spPr>
          <a:xfrm>
            <a:off x="999075" y="422988"/>
            <a:ext cx="9873278" cy="14465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5B2890-4AA9-FEF6-2D63-EFBE3F49ED9D}"/>
              </a:ext>
            </a:extLst>
          </p:cNvPr>
          <p:cNvSpPr/>
          <p:nvPr/>
        </p:nvSpPr>
        <p:spPr>
          <a:xfrm>
            <a:off x="690994" y="2511461"/>
            <a:ext cx="11155566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hiểu lí do vì sao băng tan. Thủ phạm làm cho băng tan chính là Trái Đất nóng lên.</a:t>
            </a:r>
            <a:endParaRPr lang="en-US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 tan không chỉ gây ảnh hưởng đến đời sống của con người mà còn gây ảnh hưởng đến đời sống của các loài động vật.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4763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>
            <a:extLst>
              <a:ext uri="{FF2B5EF4-FFF2-40B4-BE49-F238E27FC236}">
                <a16:creationId xmlns:a16="http://schemas.microsoft.com/office/drawing/2014/main" id="{F1DFEE2D-CE53-CF12-C1A2-FE32C1AF4966}"/>
              </a:ext>
            </a:extLst>
          </p:cNvPr>
          <p:cNvSpPr/>
          <p:nvPr/>
        </p:nvSpPr>
        <p:spPr>
          <a:xfrm>
            <a:off x="2881176" y="163841"/>
            <a:ext cx="4886325" cy="6940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Nội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dung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bài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字魂152号-机甲超级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EACF9C1C-0E0D-B247-61AE-1644C3C641F4}"/>
              </a:ext>
            </a:extLst>
          </p:cNvPr>
          <p:cNvSpPr/>
          <p:nvPr/>
        </p:nvSpPr>
        <p:spPr>
          <a:xfrm>
            <a:off x="777240" y="1530713"/>
            <a:ext cx="10637520" cy="3241530"/>
          </a:xfrm>
          <a:prstGeom prst="roundRect">
            <a:avLst>
              <a:gd name="adj" fmla="val 15526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tan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461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F3FFA0-E4C9-B2D0-5E63-CED01E09D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37" y="439080"/>
            <a:ext cx="10701219" cy="1803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5A4C3-8144-BFC8-D1A0-ED648D4F587D}"/>
              </a:ext>
            </a:extLst>
          </p:cNvPr>
          <p:cNvSpPr txBox="1"/>
          <p:nvPr/>
        </p:nvSpPr>
        <p:spPr>
          <a:xfrm>
            <a:off x="846762" y="1885034"/>
            <a:ext cx="10807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diễn cảm toàn bài, nhấn giọng vào những từ ngữ, chi tiết thể hiện hậu quả do băng tan.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 cao giọng khi đọc lời kêu gọi nhân loại chung tay bảo vệ môi trường.</a:t>
            </a:r>
            <a:endParaRPr kumimoji="0" lang="vi-VN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359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82BFA7B-FB2F-96FF-0A3A-AA843E2B4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p:sp>
        <p:nvSpPr>
          <p:cNvPr id="6" name="Speech Bubble: Oval 1">
            <a:extLst>
              <a:ext uri="{FF2B5EF4-FFF2-40B4-BE49-F238E27FC236}">
                <a16:creationId xmlns:a16="http://schemas.microsoft.com/office/drawing/2014/main" id="{202B1DAA-8E72-C41B-2010-5A044EC4E65A}"/>
              </a:ext>
            </a:extLst>
          </p:cNvPr>
          <p:cNvSpPr/>
          <p:nvPr/>
        </p:nvSpPr>
        <p:spPr>
          <a:xfrm>
            <a:off x="7211291" y="1724660"/>
            <a:ext cx="3973546" cy="1829031"/>
          </a:xfrm>
          <a:custGeom>
            <a:avLst/>
            <a:gdLst>
              <a:gd name="connsiteX0" fmla="*/ 3161155 w 3973546"/>
              <a:gd name="connsiteY0" fmla="*/ 2057056 h 1829031"/>
              <a:gd name="connsiteX1" fmla="*/ 2840159 w 3973546"/>
              <a:gd name="connsiteY1" fmla="*/ 1936529 h 1829031"/>
              <a:gd name="connsiteX2" fmla="*/ 2478184 w 3973546"/>
              <a:gd name="connsiteY2" fmla="*/ 1800616 h 1829031"/>
              <a:gd name="connsiteX3" fmla="*/ 930307 w 3973546"/>
              <a:gd name="connsiteY3" fmla="*/ 1689020 h 1829031"/>
              <a:gd name="connsiteX4" fmla="*/ 1191976 w 3973546"/>
              <a:gd name="connsiteY4" fmla="*/ 76365 h 1829031"/>
              <a:gd name="connsiteX5" fmla="*/ 2686949 w 3973546"/>
              <a:gd name="connsiteY5" fmla="*/ 58672 h 1829031"/>
              <a:gd name="connsiteX6" fmla="*/ 3163534 w 3973546"/>
              <a:gd name="connsiteY6" fmla="*/ 1651358 h 1829031"/>
              <a:gd name="connsiteX7" fmla="*/ 3161155 w 3973546"/>
              <a:gd name="connsiteY7" fmla="*/ 2057056 h 182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3546" h="1829031" fill="none" extrusionOk="0">
                <a:moveTo>
                  <a:pt x="3161155" y="2057056"/>
                </a:moveTo>
                <a:cubicBezTo>
                  <a:pt x="3081426" y="2037818"/>
                  <a:pt x="2970446" y="1974721"/>
                  <a:pt x="2840159" y="1936529"/>
                </a:cubicBezTo>
                <a:cubicBezTo>
                  <a:pt x="2709872" y="1898337"/>
                  <a:pt x="2610933" y="1816301"/>
                  <a:pt x="2478184" y="1800616"/>
                </a:cubicBezTo>
                <a:cubicBezTo>
                  <a:pt x="1895709" y="1881720"/>
                  <a:pt x="1351255" y="1748337"/>
                  <a:pt x="930307" y="1689020"/>
                </a:cubicBezTo>
                <a:cubicBezTo>
                  <a:pt x="-382279" y="1269661"/>
                  <a:pt x="-507776" y="300276"/>
                  <a:pt x="1191976" y="76365"/>
                </a:cubicBezTo>
                <a:cubicBezTo>
                  <a:pt x="1536825" y="-50963"/>
                  <a:pt x="2200419" y="-103604"/>
                  <a:pt x="2686949" y="58672"/>
                </a:cubicBezTo>
                <a:cubicBezTo>
                  <a:pt x="4155961" y="353952"/>
                  <a:pt x="4498236" y="1047812"/>
                  <a:pt x="3163534" y="1651358"/>
                </a:cubicBezTo>
                <a:cubicBezTo>
                  <a:pt x="3188796" y="1736285"/>
                  <a:pt x="3160690" y="1908034"/>
                  <a:pt x="3161155" y="2057056"/>
                </a:cubicBezTo>
                <a:close/>
              </a:path>
              <a:path w="3973546" h="1829031" stroke="0" extrusionOk="0">
                <a:moveTo>
                  <a:pt x="3161155" y="2057056"/>
                </a:moveTo>
                <a:cubicBezTo>
                  <a:pt x="3051268" y="2017744"/>
                  <a:pt x="2920323" y="1960807"/>
                  <a:pt x="2826499" y="1931400"/>
                </a:cubicBezTo>
                <a:cubicBezTo>
                  <a:pt x="2732675" y="1901993"/>
                  <a:pt x="2591443" y="1798802"/>
                  <a:pt x="2478184" y="1800616"/>
                </a:cubicBezTo>
                <a:cubicBezTo>
                  <a:pt x="1878888" y="1768005"/>
                  <a:pt x="1320366" y="1853121"/>
                  <a:pt x="930307" y="1689020"/>
                </a:cubicBezTo>
                <a:cubicBezTo>
                  <a:pt x="-165045" y="1412073"/>
                  <a:pt x="-196682" y="293077"/>
                  <a:pt x="1191976" y="76365"/>
                </a:cubicBezTo>
                <a:cubicBezTo>
                  <a:pt x="1637574" y="-31372"/>
                  <a:pt x="2196616" y="-13052"/>
                  <a:pt x="2686949" y="58672"/>
                </a:cubicBezTo>
                <a:cubicBezTo>
                  <a:pt x="4098680" y="314875"/>
                  <a:pt x="4650331" y="1226117"/>
                  <a:pt x="3163534" y="1651358"/>
                </a:cubicBezTo>
                <a:cubicBezTo>
                  <a:pt x="3182366" y="1749901"/>
                  <a:pt x="3136024" y="1947407"/>
                  <a:pt x="3161155" y="2057056"/>
                </a:cubicBezTo>
                <a:close/>
              </a:path>
            </a:pathLst>
          </a:custGeom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94311669">
                  <a:prstGeom prst="wedgeEllipseCallout">
                    <a:avLst>
                      <a:gd name="adj1" fmla="val 29555"/>
                      <a:gd name="adj2" fmla="val 624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ysClr val="windowText" lastClr="000000"/>
                </a:solidFill>
              </a:rPr>
              <a:t>Đây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là</a:t>
            </a:r>
            <a:r>
              <a:rPr lang="en-US" sz="4000" b="1" dirty="0">
                <a:solidFill>
                  <a:sysClr val="windowText" lastClr="000000"/>
                </a:solidFill>
              </a:rPr>
              <a:t> con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gì</a:t>
            </a:r>
            <a:r>
              <a:rPr lang="en-US" sz="4000" b="1" dirty="0">
                <a:solidFill>
                  <a:sysClr val="windowText" lastClr="000000"/>
                </a:solidFill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9B8CB969-1216-D692-77C3-95C972A8D472}"/>
              </a:ext>
            </a:extLst>
          </p:cNvPr>
          <p:cNvSpPr/>
          <p:nvPr/>
        </p:nvSpPr>
        <p:spPr>
          <a:xfrm>
            <a:off x="5151291" y="4185805"/>
            <a:ext cx="3522519" cy="1091045"/>
          </a:xfrm>
          <a:custGeom>
            <a:avLst/>
            <a:gdLst>
              <a:gd name="connsiteX0" fmla="*/ 0 w 3522519"/>
              <a:gd name="connsiteY0" fmla="*/ 181844 h 1091045"/>
              <a:gd name="connsiteX1" fmla="*/ 181844 w 3522519"/>
              <a:gd name="connsiteY1" fmla="*/ 0 h 1091045"/>
              <a:gd name="connsiteX2" fmla="*/ 3340675 w 3522519"/>
              <a:gd name="connsiteY2" fmla="*/ 0 h 1091045"/>
              <a:gd name="connsiteX3" fmla="*/ 3522519 w 3522519"/>
              <a:gd name="connsiteY3" fmla="*/ 181844 h 1091045"/>
              <a:gd name="connsiteX4" fmla="*/ 3522519 w 3522519"/>
              <a:gd name="connsiteY4" fmla="*/ 909201 h 1091045"/>
              <a:gd name="connsiteX5" fmla="*/ 3340675 w 3522519"/>
              <a:gd name="connsiteY5" fmla="*/ 1091045 h 1091045"/>
              <a:gd name="connsiteX6" fmla="*/ 181844 w 3522519"/>
              <a:gd name="connsiteY6" fmla="*/ 1091045 h 1091045"/>
              <a:gd name="connsiteX7" fmla="*/ 0 w 3522519"/>
              <a:gd name="connsiteY7" fmla="*/ 909201 h 1091045"/>
              <a:gd name="connsiteX8" fmla="*/ 0 w 3522519"/>
              <a:gd name="connsiteY8" fmla="*/ 181844 h 109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519" h="1091045" fill="none" extrusionOk="0">
                <a:moveTo>
                  <a:pt x="0" y="181844"/>
                </a:moveTo>
                <a:cubicBezTo>
                  <a:pt x="8538" y="99382"/>
                  <a:pt x="86768" y="-2234"/>
                  <a:pt x="181844" y="0"/>
                </a:cubicBezTo>
                <a:cubicBezTo>
                  <a:pt x="1307840" y="-115335"/>
                  <a:pt x="2131261" y="-154762"/>
                  <a:pt x="3340675" y="0"/>
                </a:cubicBezTo>
                <a:cubicBezTo>
                  <a:pt x="3440809" y="4297"/>
                  <a:pt x="3518020" y="95070"/>
                  <a:pt x="3522519" y="181844"/>
                </a:cubicBezTo>
                <a:cubicBezTo>
                  <a:pt x="3510473" y="419560"/>
                  <a:pt x="3511008" y="652145"/>
                  <a:pt x="3522519" y="909201"/>
                </a:cubicBezTo>
                <a:cubicBezTo>
                  <a:pt x="3531930" y="1008362"/>
                  <a:pt x="3435286" y="1085913"/>
                  <a:pt x="3340675" y="1091045"/>
                </a:cubicBezTo>
                <a:cubicBezTo>
                  <a:pt x="2336576" y="926795"/>
                  <a:pt x="1237000" y="1072988"/>
                  <a:pt x="181844" y="1091045"/>
                </a:cubicBezTo>
                <a:cubicBezTo>
                  <a:pt x="93217" y="1095006"/>
                  <a:pt x="1284" y="1006769"/>
                  <a:pt x="0" y="909201"/>
                </a:cubicBezTo>
                <a:cubicBezTo>
                  <a:pt x="58763" y="671076"/>
                  <a:pt x="45106" y="439724"/>
                  <a:pt x="0" y="181844"/>
                </a:cubicBezTo>
                <a:close/>
              </a:path>
              <a:path w="3522519" h="1091045" stroke="0" extrusionOk="0">
                <a:moveTo>
                  <a:pt x="0" y="181844"/>
                </a:moveTo>
                <a:cubicBezTo>
                  <a:pt x="11796" y="78131"/>
                  <a:pt x="78453" y="-13301"/>
                  <a:pt x="181844" y="0"/>
                </a:cubicBezTo>
                <a:cubicBezTo>
                  <a:pt x="886098" y="-131760"/>
                  <a:pt x="2636222" y="83096"/>
                  <a:pt x="3340675" y="0"/>
                </a:cubicBezTo>
                <a:cubicBezTo>
                  <a:pt x="3443228" y="-6933"/>
                  <a:pt x="3526323" y="65372"/>
                  <a:pt x="3522519" y="181844"/>
                </a:cubicBezTo>
                <a:cubicBezTo>
                  <a:pt x="3531419" y="262416"/>
                  <a:pt x="3458714" y="783678"/>
                  <a:pt x="3522519" y="909201"/>
                </a:cubicBezTo>
                <a:cubicBezTo>
                  <a:pt x="3525740" y="1014828"/>
                  <a:pt x="3444736" y="1098268"/>
                  <a:pt x="3340675" y="1091045"/>
                </a:cubicBezTo>
                <a:cubicBezTo>
                  <a:pt x="1811539" y="1258626"/>
                  <a:pt x="1554502" y="1114789"/>
                  <a:pt x="181844" y="1091045"/>
                </a:cubicBezTo>
                <a:cubicBezTo>
                  <a:pt x="87696" y="1093190"/>
                  <a:pt x="4302" y="1011221"/>
                  <a:pt x="0" y="909201"/>
                </a:cubicBezTo>
                <a:cubicBezTo>
                  <a:pt x="14710" y="621662"/>
                  <a:pt x="2097" y="519546"/>
                  <a:pt x="0" y="18184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54717443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Gấu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bắc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cực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9E560C-45D0-9A71-F8DD-04CFDA341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224" y="319608"/>
            <a:ext cx="6407451" cy="1170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B96BF4-DEA4-6292-B419-7F47DD2685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415" y="2007122"/>
            <a:ext cx="4721860" cy="34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76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FDA777D-0D25-19CD-3C4A-A636574CA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p:sp>
        <p:nvSpPr>
          <p:cNvPr id="6" name="Speech Bubble: Oval 1">
            <a:extLst>
              <a:ext uri="{FF2B5EF4-FFF2-40B4-BE49-F238E27FC236}">
                <a16:creationId xmlns:a16="http://schemas.microsoft.com/office/drawing/2014/main" id="{F2299E9A-6CC3-ED17-5335-3C72DBB19F35}"/>
              </a:ext>
            </a:extLst>
          </p:cNvPr>
          <p:cNvSpPr/>
          <p:nvPr/>
        </p:nvSpPr>
        <p:spPr>
          <a:xfrm>
            <a:off x="7211291" y="1724660"/>
            <a:ext cx="3973546" cy="1829031"/>
          </a:xfrm>
          <a:custGeom>
            <a:avLst/>
            <a:gdLst>
              <a:gd name="connsiteX0" fmla="*/ 3161155 w 3973546"/>
              <a:gd name="connsiteY0" fmla="*/ 2057056 h 1829031"/>
              <a:gd name="connsiteX1" fmla="*/ 2840159 w 3973546"/>
              <a:gd name="connsiteY1" fmla="*/ 1936529 h 1829031"/>
              <a:gd name="connsiteX2" fmla="*/ 2478184 w 3973546"/>
              <a:gd name="connsiteY2" fmla="*/ 1800616 h 1829031"/>
              <a:gd name="connsiteX3" fmla="*/ 930307 w 3973546"/>
              <a:gd name="connsiteY3" fmla="*/ 1689020 h 1829031"/>
              <a:gd name="connsiteX4" fmla="*/ 1191976 w 3973546"/>
              <a:gd name="connsiteY4" fmla="*/ 76365 h 1829031"/>
              <a:gd name="connsiteX5" fmla="*/ 2686949 w 3973546"/>
              <a:gd name="connsiteY5" fmla="*/ 58672 h 1829031"/>
              <a:gd name="connsiteX6" fmla="*/ 3163534 w 3973546"/>
              <a:gd name="connsiteY6" fmla="*/ 1651358 h 1829031"/>
              <a:gd name="connsiteX7" fmla="*/ 3161155 w 3973546"/>
              <a:gd name="connsiteY7" fmla="*/ 2057056 h 182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3546" h="1829031" fill="none" extrusionOk="0">
                <a:moveTo>
                  <a:pt x="3161155" y="2057056"/>
                </a:moveTo>
                <a:cubicBezTo>
                  <a:pt x="3081426" y="2037818"/>
                  <a:pt x="2970446" y="1974721"/>
                  <a:pt x="2840159" y="1936529"/>
                </a:cubicBezTo>
                <a:cubicBezTo>
                  <a:pt x="2709872" y="1898337"/>
                  <a:pt x="2610933" y="1816301"/>
                  <a:pt x="2478184" y="1800616"/>
                </a:cubicBezTo>
                <a:cubicBezTo>
                  <a:pt x="1895709" y="1881720"/>
                  <a:pt x="1351255" y="1748337"/>
                  <a:pt x="930307" y="1689020"/>
                </a:cubicBezTo>
                <a:cubicBezTo>
                  <a:pt x="-382279" y="1269661"/>
                  <a:pt x="-507776" y="300276"/>
                  <a:pt x="1191976" y="76365"/>
                </a:cubicBezTo>
                <a:cubicBezTo>
                  <a:pt x="1536825" y="-50963"/>
                  <a:pt x="2200419" y="-103604"/>
                  <a:pt x="2686949" y="58672"/>
                </a:cubicBezTo>
                <a:cubicBezTo>
                  <a:pt x="4155961" y="353952"/>
                  <a:pt x="4498236" y="1047812"/>
                  <a:pt x="3163534" y="1651358"/>
                </a:cubicBezTo>
                <a:cubicBezTo>
                  <a:pt x="3188796" y="1736285"/>
                  <a:pt x="3160690" y="1908034"/>
                  <a:pt x="3161155" y="2057056"/>
                </a:cubicBezTo>
                <a:close/>
              </a:path>
              <a:path w="3973546" h="1829031" stroke="0" extrusionOk="0">
                <a:moveTo>
                  <a:pt x="3161155" y="2057056"/>
                </a:moveTo>
                <a:cubicBezTo>
                  <a:pt x="3051268" y="2017744"/>
                  <a:pt x="2920323" y="1960807"/>
                  <a:pt x="2826499" y="1931400"/>
                </a:cubicBezTo>
                <a:cubicBezTo>
                  <a:pt x="2732675" y="1901993"/>
                  <a:pt x="2591443" y="1798802"/>
                  <a:pt x="2478184" y="1800616"/>
                </a:cubicBezTo>
                <a:cubicBezTo>
                  <a:pt x="1878888" y="1768005"/>
                  <a:pt x="1320366" y="1853121"/>
                  <a:pt x="930307" y="1689020"/>
                </a:cubicBezTo>
                <a:cubicBezTo>
                  <a:pt x="-165045" y="1412073"/>
                  <a:pt x="-196682" y="293077"/>
                  <a:pt x="1191976" y="76365"/>
                </a:cubicBezTo>
                <a:cubicBezTo>
                  <a:pt x="1637574" y="-31372"/>
                  <a:pt x="2196616" y="-13052"/>
                  <a:pt x="2686949" y="58672"/>
                </a:cubicBezTo>
                <a:cubicBezTo>
                  <a:pt x="4098680" y="314875"/>
                  <a:pt x="4650331" y="1226117"/>
                  <a:pt x="3163534" y="1651358"/>
                </a:cubicBezTo>
                <a:cubicBezTo>
                  <a:pt x="3182366" y="1749901"/>
                  <a:pt x="3136024" y="1947407"/>
                  <a:pt x="3161155" y="2057056"/>
                </a:cubicBezTo>
                <a:close/>
              </a:path>
            </a:pathLst>
          </a:custGeom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94311669">
                  <a:prstGeom prst="wedgeEllipseCallout">
                    <a:avLst>
                      <a:gd name="adj1" fmla="val 29555"/>
                      <a:gd name="adj2" fmla="val 624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ysClr val="windowText" lastClr="000000"/>
                </a:solidFill>
              </a:rPr>
              <a:t>Đây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là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hiện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tượng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gì</a:t>
            </a:r>
            <a:r>
              <a:rPr lang="en-US" sz="4000" b="1" dirty="0">
                <a:solidFill>
                  <a:sysClr val="windowText" lastClr="000000"/>
                </a:solidFill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512AC54B-7AD7-EB51-76D0-793DB066EF7F}"/>
              </a:ext>
            </a:extLst>
          </p:cNvPr>
          <p:cNvSpPr/>
          <p:nvPr/>
        </p:nvSpPr>
        <p:spPr>
          <a:xfrm>
            <a:off x="5467350" y="4185805"/>
            <a:ext cx="3206460" cy="1091045"/>
          </a:xfrm>
          <a:custGeom>
            <a:avLst/>
            <a:gdLst>
              <a:gd name="connsiteX0" fmla="*/ 0 w 3206460"/>
              <a:gd name="connsiteY0" fmla="*/ 181844 h 1091045"/>
              <a:gd name="connsiteX1" fmla="*/ 181844 w 3206460"/>
              <a:gd name="connsiteY1" fmla="*/ 0 h 1091045"/>
              <a:gd name="connsiteX2" fmla="*/ 3024616 w 3206460"/>
              <a:gd name="connsiteY2" fmla="*/ 0 h 1091045"/>
              <a:gd name="connsiteX3" fmla="*/ 3206460 w 3206460"/>
              <a:gd name="connsiteY3" fmla="*/ 181844 h 1091045"/>
              <a:gd name="connsiteX4" fmla="*/ 3206460 w 3206460"/>
              <a:gd name="connsiteY4" fmla="*/ 909201 h 1091045"/>
              <a:gd name="connsiteX5" fmla="*/ 3024616 w 3206460"/>
              <a:gd name="connsiteY5" fmla="*/ 1091045 h 1091045"/>
              <a:gd name="connsiteX6" fmla="*/ 181844 w 3206460"/>
              <a:gd name="connsiteY6" fmla="*/ 1091045 h 1091045"/>
              <a:gd name="connsiteX7" fmla="*/ 0 w 3206460"/>
              <a:gd name="connsiteY7" fmla="*/ 909201 h 1091045"/>
              <a:gd name="connsiteX8" fmla="*/ 0 w 3206460"/>
              <a:gd name="connsiteY8" fmla="*/ 181844 h 1091045"/>
              <a:gd name="connsiteX0" fmla="*/ 0 w 3206460"/>
              <a:gd name="connsiteY0" fmla="*/ 181844 h 1091045"/>
              <a:gd name="connsiteX1" fmla="*/ 181844 w 3206460"/>
              <a:gd name="connsiteY1" fmla="*/ 0 h 1091045"/>
              <a:gd name="connsiteX2" fmla="*/ 3024616 w 3206460"/>
              <a:gd name="connsiteY2" fmla="*/ 0 h 1091045"/>
              <a:gd name="connsiteX3" fmla="*/ 3206460 w 3206460"/>
              <a:gd name="connsiteY3" fmla="*/ 181844 h 1091045"/>
              <a:gd name="connsiteX4" fmla="*/ 3206460 w 3206460"/>
              <a:gd name="connsiteY4" fmla="*/ 909201 h 1091045"/>
              <a:gd name="connsiteX5" fmla="*/ 3024616 w 3206460"/>
              <a:gd name="connsiteY5" fmla="*/ 1091045 h 1091045"/>
              <a:gd name="connsiteX6" fmla="*/ 181844 w 3206460"/>
              <a:gd name="connsiteY6" fmla="*/ 1091045 h 1091045"/>
              <a:gd name="connsiteX7" fmla="*/ 0 w 3206460"/>
              <a:gd name="connsiteY7" fmla="*/ 909201 h 1091045"/>
              <a:gd name="connsiteX8" fmla="*/ 0 w 3206460"/>
              <a:gd name="connsiteY8" fmla="*/ 181844 h 109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6460" h="1091045" fill="none" extrusionOk="0">
                <a:moveTo>
                  <a:pt x="0" y="181844"/>
                </a:moveTo>
                <a:cubicBezTo>
                  <a:pt x="13274" y="109348"/>
                  <a:pt x="89764" y="-3484"/>
                  <a:pt x="181844" y="0"/>
                </a:cubicBezTo>
                <a:cubicBezTo>
                  <a:pt x="1038608" y="-261824"/>
                  <a:pt x="2186090" y="-167189"/>
                  <a:pt x="3024616" y="0"/>
                </a:cubicBezTo>
                <a:cubicBezTo>
                  <a:pt x="3123931" y="16170"/>
                  <a:pt x="3197945" y="107259"/>
                  <a:pt x="3206460" y="181844"/>
                </a:cubicBezTo>
                <a:cubicBezTo>
                  <a:pt x="3183851" y="440263"/>
                  <a:pt x="3196133" y="645967"/>
                  <a:pt x="3206460" y="909201"/>
                </a:cubicBezTo>
                <a:cubicBezTo>
                  <a:pt x="3231155" y="1006301"/>
                  <a:pt x="3117383" y="1084287"/>
                  <a:pt x="3024616" y="1091045"/>
                </a:cubicBezTo>
                <a:cubicBezTo>
                  <a:pt x="2318825" y="895864"/>
                  <a:pt x="1557997" y="1224291"/>
                  <a:pt x="181844" y="1091045"/>
                </a:cubicBezTo>
                <a:cubicBezTo>
                  <a:pt x="99514" y="1097119"/>
                  <a:pt x="7196" y="993589"/>
                  <a:pt x="0" y="909201"/>
                </a:cubicBezTo>
                <a:cubicBezTo>
                  <a:pt x="48104" y="703920"/>
                  <a:pt x="29794" y="427124"/>
                  <a:pt x="0" y="181844"/>
                </a:cubicBezTo>
                <a:close/>
              </a:path>
              <a:path w="3206460" h="1091045" stroke="0" extrusionOk="0">
                <a:moveTo>
                  <a:pt x="0" y="181844"/>
                </a:moveTo>
                <a:cubicBezTo>
                  <a:pt x="-5499" y="78467"/>
                  <a:pt x="78727" y="-25232"/>
                  <a:pt x="181844" y="0"/>
                </a:cubicBezTo>
                <a:cubicBezTo>
                  <a:pt x="480075" y="-168326"/>
                  <a:pt x="2375483" y="78840"/>
                  <a:pt x="3024616" y="0"/>
                </a:cubicBezTo>
                <a:cubicBezTo>
                  <a:pt x="3122907" y="-2185"/>
                  <a:pt x="3214377" y="66945"/>
                  <a:pt x="3206460" y="181844"/>
                </a:cubicBezTo>
                <a:cubicBezTo>
                  <a:pt x="3231362" y="240047"/>
                  <a:pt x="3152082" y="771803"/>
                  <a:pt x="3206460" y="909201"/>
                </a:cubicBezTo>
                <a:cubicBezTo>
                  <a:pt x="3209280" y="1011339"/>
                  <a:pt x="3130567" y="1097077"/>
                  <a:pt x="3024616" y="1091045"/>
                </a:cubicBezTo>
                <a:cubicBezTo>
                  <a:pt x="2629137" y="1341462"/>
                  <a:pt x="1092100" y="943565"/>
                  <a:pt x="181844" y="1091045"/>
                </a:cubicBezTo>
                <a:cubicBezTo>
                  <a:pt x="76305" y="1100538"/>
                  <a:pt x="9536" y="1011935"/>
                  <a:pt x="0" y="909201"/>
                </a:cubicBezTo>
                <a:cubicBezTo>
                  <a:pt x="28140" y="609152"/>
                  <a:pt x="2811" y="523847"/>
                  <a:pt x="0" y="181844"/>
                </a:cubicBezTo>
                <a:close/>
              </a:path>
              <a:path w="3206460" h="1091045" fill="none" stroke="0" extrusionOk="0">
                <a:moveTo>
                  <a:pt x="0" y="181844"/>
                </a:moveTo>
                <a:cubicBezTo>
                  <a:pt x="21785" y="95695"/>
                  <a:pt x="86451" y="-3657"/>
                  <a:pt x="181844" y="0"/>
                </a:cubicBezTo>
                <a:cubicBezTo>
                  <a:pt x="998686" y="-46257"/>
                  <a:pt x="2082995" y="-219739"/>
                  <a:pt x="3024616" y="0"/>
                </a:cubicBezTo>
                <a:cubicBezTo>
                  <a:pt x="3127555" y="-4860"/>
                  <a:pt x="3203521" y="88490"/>
                  <a:pt x="3206460" y="181844"/>
                </a:cubicBezTo>
                <a:cubicBezTo>
                  <a:pt x="3195325" y="426758"/>
                  <a:pt x="3179692" y="666385"/>
                  <a:pt x="3206460" y="909201"/>
                </a:cubicBezTo>
                <a:cubicBezTo>
                  <a:pt x="3220863" y="1016416"/>
                  <a:pt x="3122169" y="1091764"/>
                  <a:pt x="3024616" y="1091045"/>
                </a:cubicBezTo>
                <a:cubicBezTo>
                  <a:pt x="2414579" y="857202"/>
                  <a:pt x="1537109" y="1069279"/>
                  <a:pt x="181844" y="1091045"/>
                </a:cubicBezTo>
                <a:cubicBezTo>
                  <a:pt x="102455" y="1098160"/>
                  <a:pt x="10282" y="1010094"/>
                  <a:pt x="0" y="909201"/>
                </a:cubicBezTo>
                <a:cubicBezTo>
                  <a:pt x="67750" y="705715"/>
                  <a:pt x="17790" y="403570"/>
                  <a:pt x="0" y="18184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547174431">
                  <a:custGeom>
                    <a:avLst/>
                    <a:gdLst>
                      <a:gd name="connsiteX0" fmla="*/ 0 w 3206460"/>
                      <a:gd name="connsiteY0" fmla="*/ 181844 h 1091045"/>
                      <a:gd name="connsiteX1" fmla="*/ 181844 w 3206460"/>
                      <a:gd name="connsiteY1" fmla="*/ 0 h 1091045"/>
                      <a:gd name="connsiteX2" fmla="*/ 3024616 w 3206460"/>
                      <a:gd name="connsiteY2" fmla="*/ 0 h 1091045"/>
                      <a:gd name="connsiteX3" fmla="*/ 3206460 w 3206460"/>
                      <a:gd name="connsiteY3" fmla="*/ 181844 h 1091045"/>
                      <a:gd name="connsiteX4" fmla="*/ 3206460 w 3206460"/>
                      <a:gd name="connsiteY4" fmla="*/ 909201 h 1091045"/>
                      <a:gd name="connsiteX5" fmla="*/ 3024616 w 3206460"/>
                      <a:gd name="connsiteY5" fmla="*/ 1091045 h 1091045"/>
                      <a:gd name="connsiteX6" fmla="*/ 181844 w 3206460"/>
                      <a:gd name="connsiteY6" fmla="*/ 1091045 h 1091045"/>
                      <a:gd name="connsiteX7" fmla="*/ 0 w 3206460"/>
                      <a:gd name="connsiteY7" fmla="*/ 909201 h 1091045"/>
                      <a:gd name="connsiteX8" fmla="*/ 0 w 3206460"/>
                      <a:gd name="connsiteY8" fmla="*/ 181844 h 1091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06460" h="1091045" fill="none" extrusionOk="0">
                        <a:moveTo>
                          <a:pt x="0" y="181844"/>
                        </a:moveTo>
                        <a:cubicBezTo>
                          <a:pt x="8538" y="99382"/>
                          <a:pt x="86768" y="-2234"/>
                          <a:pt x="181844" y="0"/>
                        </a:cubicBezTo>
                        <a:cubicBezTo>
                          <a:pt x="981978" y="-115335"/>
                          <a:pt x="2137595" y="-154762"/>
                          <a:pt x="3024616" y="0"/>
                        </a:cubicBezTo>
                        <a:cubicBezTo>
                          <a:pt x="3124750" y="4297"/>
                          <a:pt x="3201961" y="95070"/>
                          <a:pt x="3206460" y="181844"/>
                        </a:cubicBezTo>
                        <a:cubicBezTo>
                          <a:pt x="3194414" y="419560"/>
                          <a:pt x="3194949" y="652145"/>
                          <a:pt x="3206460" y="909201"/>
                        </a:cubicBezTo>
                        <a:cubicBezTo>
                          <a:pt x="3215871" y="1008362"/>
                          <a:pt x="3119227" y="1085913"/>
                          <a:pt x="3024616" y="1091045"/>
                        </a:cubicBezTo>
                        <a:cubicBezTo>
                          <a:pt x="2330175" y="926795"/>
                          <a:pt x="1518621" y="1072988"/>
                          <a:pt x="181844" y="1091045"/>
                        </a:cubicBezTo>
                        <a:cubicBezTo>
                          <a:pt x="93217" y="1095006"/>
                          <a:pt x="1284" y="1006769"/>
                          <a:pt x="0" y="909201"/>
                        </a:cubicBezTo>
                        <a:cubicBezTo>
                          <a:pt x="58763" y="671076"/>
                          <a:pt x="45106" y="439724"/>
                          <a:pt x="0" y="181844"/>
                        </a:cubicBezTo>
                        <a:close/>
                      </a:path>
                      <a:path w="3206460" h="1091045" stroke="0" extrusionOk="0">
                        <a:moveTo>
                          <a:pt x="0" y="181844"/>
                        </a:moveTo>
                        <a:cubicBezTo>
                          <a:pt x="11796" y="78131"/>
                          <a:pt x="78453" y="-13301"/>
                          <a:pt x="181844" y="0"/>
                        </a:cubicBezTo>
                        <a:cubicBezTo>
                          <a:pt x="548292" y="-131760"/>
                          <a:pt x="2325115" y="83096"/>
                          <a:pt x="3024616" y="0"/>
                        </a:cubicBezTo>
                        <a:cubicBezTo>
                          <a:pt x="3127169" y="-6933"/>
                          <a:pt x="3210264" y="65372"/>
                          <a:pt x="3206460" y="181844"/>
                        </a:cubicBezTo>
                        <a:cubicBezTo>
                          <a:pt x="3215360" y="262416"/>
                          <a:pt x="3142655" y="783678"/>
                          <a:pt x="3206460" y="909201"/>
                        </a:cubicBezTo>
                        <a:cubicBezTo>
                          <a:pt x="3209681" y="1014828"/>
                          <a:pt x="3128677" y="1098268"/>
                          <a:pt x="3024616" y="1091045"/>
                        </a:cubicBezTo>
                        <a:cubicBezTo>
                          <a:pt x="2622743" y="1258626"/>
                          <a:pt x="1177964" y="1114789"/>
                          <a:pt x="181844" y="1091045"/>
                        </a:cubicBezTo>
                        <a:cubicBezTo>
                          <a:pt x="87696" y="1093190"/>
                          <a:pt x="4302" y="1011221"/>
                          <a:pt x="0" y="909201"/>
                        </a:cubicBezTo>
                        <a:cubicBezTo>
                          <a:pt x="14710" y="621662"/>
                          <a:pt x="2097" y="519546"/>
                          <a:pt x="0" y="18184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Băng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F795BD-8CD8-DA11-AFC7-40D43D9641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4224" y="319608"/>
            <a:ext cx="6407451" cy="1170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D37473-426A-3C0D-9502-1F711D8B93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262" y="1933576"/>
            <a:ext cx="497515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3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959" y="540329"/>
            <a:ext cx="9847975" cy="6145782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C7F880-940B-F0D6-DE87-319EFF312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361" y="602407"/>
            <a:ext cx="5694158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5B496358-B872-54DD-256A-995F16DBEE3A}"/>
              </a:ext>
            </a:extLst>
          </p:cNvPr>
          <p:cNvSpPr/>
          <p:nvPr/>
        </p:nvSpPr>
        <p:spPr>
          <a:xfrm>
            <a:off x="1016000" y="1483360"/>
            <a:ext cx="2336800" cy="1666240"/>
          </a:xfrm>
          <a:prstGeom prst="cloud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Chia </a:t>
            </a:r>
            <a:r>
              <a:rPr lang="en-US" sz="3600" b="1" dirty="0" err="1"/>
              <a:t>đoạn</a:t>
            </a:r>
            <a:endParaRPr lang="en-US" sz="3600" b="1" dirty="0"/>
          </a:p>
        </p:txBody>
      </p:sp>
      <p:sp>
        <p:nvSpPr>
          <p:cNvPr id="4" name="矩形 29">
            <a:extLst>
              <a:ext uri="{FF2B5EF4-FFF2-40B4-BE49-F238E27FC236}">
                <a16:creationId xmlns:a16="http://schemas.microsoft.com/office/drawing/2014/main" id="{C028DFD8-F3D6-C433-3125-E045A8C2AF00}"/>
              </a:ext>
            </a:extLst>
          </p:cNvPr>
          <p:cNvSpPr/>
          <p:nvPr/>
        </p:nvSpPr>
        <p:spPr>
          <a:xfrm>
            <a:off x="3322320" y="1303880"/>
            <a:ext cx="8747760" cy="715089"/>
          </a:xfrm>
          <a:prstGeom prst="roundRect">
            <a:avLst/>
          </a:prstGeom>
          <a:solidFill>
            <a:srgbClr val="F48B79"/>
          </a:solidFill>
          <a:ln w="127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1: từ đầu đến </a:t>
            </a:r>
            <a:r>
              <a:rPr lang="vi-VN" sz="3600" b="1" i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Cực và Bắc Cực</a:t>
            </a:r>
            <a:r>
              <a:rPr lang="vi-VN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矩形 29">
            <a:extLst>
              <a:ext uri="{FF2B5EF4-FFF2-40B4-BE49-F238E27FC236}">
                <a16:creationId xmlns:a16="http://schemas.microsoft.com/office/drawing/2014/main" id="{BAE37D99-0505-08BB-0A24-73C62E1CFCA5}"/>
              </a:ext>
            </a:extLst>
          </p:cNvPr>
          <p:cNvSpPr/>
          <p:nvPr/>
        </p:nvSpPr>
        <p:spPr>
          <a:xfrm>
            <a:off x="3589937" y="2523993"/>
            <a:ext cx="8205823" cy="783193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2: tiếp theo đến </a:t>
            </a:r>
            <a:r>
              <a:rPr lang="vi-VN" sz="4000" b="1" i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 nhà</a:t>
            </a:r>
            <a:r>
              <a:rPr lang="vi-VN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矩形 29">
            <a:extLst>
              <a:ext uri="{FF2B5EF4-FFF2-40B4-BE49-F238E27FC236}">
                <a16:creationId xmlns:a16="http://schemas.microsoft.com/office/drawing/2014/main" id="{748FEBF8-DE12-84CD-4061-2FB1BAC68B62}"/>
              </a:ext>
            </a:extLst>
          </p:cNvPr>
          <p:cNvSpPr/>
          <p:nvPr/>
        </p:nvSpPr>
        <p:spPr>
          <a:xfrm>
            <a:off x="5085189" y="3799784"/>
            <a:ext cx="5582811" cy="783193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3: còn lại.</a:t>
            </a:r>
            <a:endParaRPr kumimoji="0" lang="en-US" sz="4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17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54849-B405-0953-A7E7-A9F5F1E47293}"/>
              </a:ext>
            </a:extLst>
          </p:cNvPr>
          <p:cNvSpPr txBox="1"/>
          <p:nvPr/>
        </p:nvSpPr>
        <p:spPr>
          <a:xfrm>
            <a:off x="794193" y="1849809"/>
            <a:ext cx="10524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Với tình trạng b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ăng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 tan như hiện nay,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 gấu Bắc Cực buộc phải bơi xa hơn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 để kiến ăn,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 mất dần môi trường sống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//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97FE24-0BE3-CEC8-8505-89B09958E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00" y="619952"/>
            <a:ext cx="10382388" cy="920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69B79-F9F4-3977-D585-A36F585FD4E9}"/>
              </a:ext>
            </a:extLst>
          </p:cNvPr>
          <p:cNvSpPr txBox="1"/>
          <p:nvPr/>
        </p:nvSpPr>
        <p:spPr>
          <a:xfrm>
            <a:off x="895793" y="4115489"/>
            <a:ext cx="10524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Cùng cảnh ngộ đó,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 chim cánh cụt ở Nam Cực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 cũng không có nguồn thức ăn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 và mất dần nơi cư trú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//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569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-87087" y="269823"/>
            <a:ext cx="12113623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921FBCEE-8D36-FFFE-9FEB-CB74890A9146}"/>
              </a:ext>
            </a:extLst>
          </p:cNvPr>
          <p:cNvSpPr txBox="1"/>
          <p:nvPr/>
        </p:nvSpPr>
        <p:spPr>
          <a:xfrm>
            <a:off x="907526" y="381740"/>
            <a:ext cx="104785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LUYỆN ĐỌC TRƯỚC</a:t>
            </a:r>
            <a:r>
              <a:rPr kumimoji="0" lang="en-US" sz="6600" b="1" i="0" u="none" strike="noStrike" kern="0" cap="none" spc="0" normalizeH="0" noProof="0" dirty="0">
                <a:ln w="28575">
                  <a:solidFill>
                    <a:srgbClr val="002060"/>
                  </a:solidFill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LỚP</a:t>
            </a:r>
            <a:endParaRPr kumimoji="0" lang="en-US" sz="6600" b="1" i="0" u="none" strike="noStrike" kern="0" cap="none" spc="0" normalizeH="0" baseline="0" noProof="0" dirty="0">
              <a:ln w="28575">
                <a:solidFill>
                  <a:srgbClr val="002060"/>
                </a:solidFill>
              </a:ln>
              <a:solidFill>
                <a:srgbClr val="FFFF00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F3E17DB6-04CF-72B1-95CD-33FF8A9ED58C}"/>
              </a:ext>
            </a:extLst>
          </p:cNvPr>
          <p:cNvGrpSpPr/>
          <p:nvPr/>
        </p:nvGrpSpPr>
        <p:grpSpPr>
          <a:xfrm>
            <a:off x="1882543" y="2338132"/>
            <a:ext cx="6886988" cy="3150480"/>
            <a:chOff x="3305810" y="2754055"/>
            <a:chExt cx="5373302" cy="2214113"/>
          </a:xfrm>
        </p:grpSpPr>
        <p:grpSp>
          <p:nvGrpSpPr>
            <p:cNvPr id="10" name="Nhóm 17">
              <a:extLst>
                <a:ext uri="{FF2B5EF4-FFF2-40B4-BE49-F238E27FC236}">
                  <a16:creationId xmlns:a16="http://schemas.microsoft.com/office/drawing/2014/main" id="{81A05054-A72C-066A-F73A-D52306D4D128}"/>
                </a:ext>
              </a:extLst>
            </p:cNvPr>
            <p:cNvGrpSpPr/>
            <p:nvPr/>
          </p:nvGrpSpPr>
          <p:grpSpPr>
            <a:xfrm flipH="1">
              <a:off x="3305810" y="2754055"/>
              <a:ext cx="5373302" cy="2214113"/>
              <a:chOff x="878187" y="3415424"/>
              <a:chExt cx="3997245" cy="1885534"/>
            </a:xfrm>
          </p:grpSpPr>
          <p:grpSp>
            <p:nvGrpSpPr>
              <p:cNvPr id="22" name="Nhóm 19">
                <a:extLst>
                  <a:ext uri="{FF2B5EF4-FFF2-40B4-BE49-F238E27FC236}">
                    <a16:creationId xmlns:a16="http://schemas.microsoft.com/office/drawing/2014/main" id="{71E8316D-310B-45CE-6577-42C3F642BCD5}"/>
                  </a:ext>
                </a:extLst>
              </p:cNvPr>
              <p:cNvGrpSpPr/>
              <p:nvPr/>
            </p:nvGrpSpPr>
            <p:grpSpPr>
              <a:xfrm>
                <a:off x="878187" y="3415424"/>
                <a:ext cx="3997245" cy="1885534"/>
                <a:chOff x="666377" y="1770292"/>
                <a:chExt cx="3997245" cy="1885534"/>
              </a:xfrm>
            </p:grpSpPr>
            <p:sp>
              <p:nvSpPr>
                <p:cNvPr id="27" name="Hình chữ nhật: Góc Tròn 12">
                  <a:extLst>
                    <a:ext uri="{FF2B5EF4-FFF2-40B4-BE49-F238E27FC236}">
                      <a16:creationId xmlns:a16="http://schemas.microsoft.com/office/drawing/2014/main" id="{946D4B20-CA5F-5D4A-E3EA-698709545303}"/>
                    </a:ext>
                  </a:extLst>
                </p:cNvPr>
                <p:cNvSpPr/>
                <p:nvPr/>
              </p:nvSpPr>
              <p:spPr>
                <a:xfrm flipV="1">
                  <a:off x="666377" y="1770292"/>
                  <a:ext cx="3835423" cy="1753509"/>
                </a:xfrm>
                <a:custGeom>
                  <a:avLst/>
                  <a:gdLst>
                    <a:gd name="connsiteX0" fmla="*/ 0 w 3804811"/>
                    <a:gd name="connsiteY0" fmla="*/ 276507 h 1659008"/>
                    <a:gd name="connsiteX1" fmla="*/ 276507 w 3804811"/>
                    <a:gd name="connsiteY1" fmla="*/ 0 h 1659008"/>
                    <a:gd name="connsiteX2" fmla="*/ 3528304 w 3804811"/>
                    <a:gd name="connsiteY2" fmla="*/ 0 h 1659008"/>
                    <a:gd name="connsiteX3" fmla="*/ 3804811 w 3804811"/>
                    <a:gd name="connsiteY3" fmla="*/ 276507 h 1659008"/>
                    <a:gd name="connsiteX4" fmla="*/ 3804811 w 3804811"/>
                    <a:gd name="connsiteY4" fmla="*/ 1382501 h 1659008"/>
                    <a:gd name="connsiteX5" fmla="*/ 3528304 w 3804811"/>
                    <a:gd name="connsiteY5" fmla="*/ 1659008 h 1659008"/>
                    <a:gd name="connsiteX6" fmla="*/ 276507 w 3804811"/>
                    <a:gd name="connsiteY6" fmla="*/ 1659008 h 1659008"/>
                    <a:gd name="connsiteX7" fmla="*/ 0 w 3804811"/>
                    <a:gd name="connsiteY7" fmla="*/ 1382501 h 1659008"/>
                    <a:gd name="connsiteX8" fmla="*/ 0 w 3804811"/>
                    <a:gd name="connsiteY8" fmla="*/ 276507 h 1659008"/>
                    <a:gd name="connsiteX0" fmla="*/ 327660 w 3804811"/>
                    <a:gd name="connsiteY0" fmla="*/ 817527 h 1659008"/>
                    <a:gd name="connsiteX1" fmla="*/ 276507 w 3804811"/>
                    <a:gd name="connsiteY1" fmla="*/ 0 h 1659008"/>
                    <a:gd name="connsiteX2" fmla="*/ 3528304 w 3804811"/>
                    <a:gd name="connsiteY2" fmla="*/ 0 h 1659008"/>
                    <a:gd name="connsiteX3" fmla="*/ 3804811 w 3804811"/>
                    <a:gd name="connsiteY3" fmla="*/ 276507 h 1659008"/>
                    <a:gd name="connsiteX4" fmla="*/ 3804811 w 3804811"/>
                    <a:gd name="connsiteY4" fmla="*/ 1382501 h 1659008"/>
                    <a:gd name="connsiteX5" fmla="*/ 3528304 w 3804811"/>
                    <a:gd name="connsiteY5" fmla="*/ 1659008 h 1659008"/>
                    <a:gd name="connsiteX6" fmla="*/ 276507 w 3804811"/>
                    <a:gd name="connsiteY6" fmla="*/ 1659008 h 1659008"/>
                    <a:gd name="connsiteX7" fmla="*/ 0 w 3804811"/>
                    <a:gd name="connsiteY7" fmla="*/ 1382501 h 1659008"/>
                    <a:gd name="connsiteX8" fmla="*/ 327660 w 3804811"/>
                    <a:gd name="connsiteY8" fmla="*/ 817527 h 1659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04811" h="1659008">
                      <a:moveTo>
                        <a:pt x="327660" y="817527"/>
                      </a:moveTo>
                      <a:cubicBezTo>
                        <a:pt x="327660" y="664816"/>
                        <a:pt x="123796" y="0"/>
                        <a:pt x="276507" y="0"/>
                      </a:cubicBezTo>
                      <a:lnTo>
                        <a:pt x="3528304" y="0"/>
                      </a:lnTo>
                      <a:cubicBezTo>
                        <a:pt x="3681015" y="0"/>
                        <a:pt x="3804811" y="123796"/>
                        <a:pt x="3804811" y="276507"/>
                      </a:cubicBezTo>
                      <a:lnTo>
                        <a:pt x="3804811" y="1382501"/>
                      </a:lnTo>
                      <a:cubicBezTo>
                        <a:pt x="3804811" y="1535212"/>
                        <a:pt x="3681015" y="1659008"/>
                        <a:pt x="3528304" y="1659008"/>
                      </a:cubicBezTo>
                      <a:lnTo>
                        <a:pt x="276507" y="1659008"/>
                      </a:lnTo>
                      <a:cubicBezTo>
                        <a:pt x="123796" y="1659008"/>
                        <a:pt x="0" y="1535212"/>
                        <a:pt x="0" y="1382501"/>
                      </a:cubicBezTo>
                      <a:cubicBezTo>
                        <a:pt x="0" y="1013836"/>
                        <a:pt x="327660" y="1186192"/>
                        <a:pt x="327660" y="8175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 cmpd="sng" algn="ctr">
                  <a:solidFill>
                    <a:srgbClr val="FF8C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 defTabSz="914400">
                    <a:defRPr/>
                  </a:pPr>
                  <a:endParaRPr lang="en-US" sz="1800" kern="0" dirty="0">
                    <a:solidFill>
                      <a:srgbClr val="1E0E2F"/>
                    </a:solidFill>
                  </a:endParaRPr>
                </a:p>
              </p:txBody>
            </p:sp>
            <p:sp>
              <p:nvSpPr>
                <p:cNvPr id="28" name="Hình chữ nhật: Góc Tròn 12">
                  <a:extLst>
                    <a:ext uri="{FF2B5EF4-FFF2-40B4-BE49-F238E27FC236}">
                      <a16:creationId xmlns:a16="http://schemas.microsoft.com/office/drawing/2014/main" id="{A059BC1A-7F2F-69B9-D02B-A29C69305629}"/>
                    </a:ext>
                  </a:extLst>
                </p:cNvPr>
                <p:cNvSpPr/>
                <p:nvPr/>
              </p:nvSpPr>
              <p:spPr>
                <a:xfrm flipV="1">
                  <a:off x="872364" y="1877941"/>
                  <a:ext cx="3791258" cy="1777885"/>
                </a:xfrm>
                <a:custGeom>
                  <a:avLst/>
                  <a:gdLst>
                    <a:gd name="connsiteX0" fmla="*/ 0 w 3804811"/>
                    <a:gd name="connsiteY0" fmla="*/ 276507 h 1659008"/>
                    <a:gd name="connsiteX1" fmla="*/ 276507 w 3804811"/>
                    <a:gd name="connsiteY1" fmla="*/ 0 h 1659008"/>
                    <a:gd name="connsiteX2" fmla="*/ 3528304 w 3804811"/>
                    <a:gd name="connsiteY2" fmla="*/ 0 h 1659008"/>
                    <a:gd name="connsiteX3" fmla="*/ 3804811 w 3804811"/>
                    <a:gd name="connsiteY3" fmla="*/ 276507 h 1659008"/>
                    <a:gd name="connsiteX4" fmla="*/ 3804811 w 3804811"/>
                    <a:gd name="connsiteY4" fmla="*/ 1382501 h 1659008"/>
                    <a:gd name="connsiteX5" fmla="*/ 3528304 w 3804811"/>
                    <a:gd name="connsiteY5" fmla="*/ 1659008 h 1659008"/>
                    <a:gd name="connsiteX6" fmla="*/ 276507 w 3804811"/>
                    <a:gd name="connsiteY6" fmla="*/ 1659008 h 1659008"/>
                    <a:gd name="connsiteX7" fmla="*/ 0 w 3804811"/>
                    <a:gd name="connsiteY7" fmla="*/ 1382501 h 1659008"/>
                    <a:gd name="connsiteX8" fmla="*/ 0 w 3804811"/>
                    <a:gd name="connsiteY8" fmla="*/ 276507 h 1659008"/>
                    <a:gd name="connsiteX0" fmla="*/ 327660 w 3804811"/>
                    <a:gd name="connsiteY0" fmla="*/ 817527 h 1659008"/>
                    <a:gd name="connsiteX1" fmla="*/ 276507 w 3804811"/>
                    <a:gd name="connsiteY1" fmla="*/ 0 h 1659008"/>
                    <a:gd name="connsiteX2" fmla="*/ 3528304 w 3804811"/>
                    <a:gd name="connsiteY2" fmla="*/ 0 h 1659008"/>
                    <a:gd name="connsiteX3" fmla="*/ 3804811 w 3804811"/>
                    <a:gd name="connsiteY3" fmla="*/ 276507 h 1659008"/>
                    <a:gd name="connsiteX4" fmla="*/ 3804811 w 3804811"/>
                    <a:gd name="connsiteY4" fmla="*/ 1382501 h 1659008"/>
                    <a:gd name="connsiteX5" fmla="*/ 3528304 w 3804811"/>
                    <a:gd name="connsiteY5" fmla="*/ 1659008 h 1659008"/>
                    <a:gd name="connsiteX6" fmla="*/ 276507 w 3804811"/>
                    <a:gd name="connsiteY6" fmla="*/ 1659008 h 1659008"/>
                    <a:gd name="connsiteX7" fmla="*/ 0 w 3804811"/>
                    <a:gd name="connsiteY7" fmla="*/ 1382501 h 1659008"/>
                    <a:gd name="connsiteX8" fmla="*/ 327660 w 3804811"/>
                    <a:gd name="connsiteY8" fmla="*/ 817527 h 1659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04811" h="1659008">
                      <a:moveTo>
                        <a:pt x="327660" y="817527"/>
                      </a:moveTo>
                      <a:cubicBezTo>
                        <a:pt x="327660" y="664816"/>
                        <a:pt x="123796" y="0"/>
                        <a:pt x="276507" y="0"/>
                      </a:cubicBezTo>
                      <a:lnTo>
                        <a:pt x="3528304" y="0"/>
                      </a:lnTo>
                      <a:cubicBezTo>
                        <a:pt x="3681015" y="0"/>
                        <a:pt x="3804811" y="123796"/>
                        <a:pt x="3804811" y="276507"/>
                      </a:cubicBezTo>
                      <a:lnTo>
                        <a:pt x="3804811" y="1382501"/>
                      </a:lnTo>
                      <a:cubicBezTo>
                        <a:pt x="3804811" y="1535212"/>
                        <a:pt x="3681015" y="1659008"/>
                        <a:pt x="3528304" y="1659008"/>
                      </a:cubicBezTo>
                      <a:lnTo>
                        <a:pt x="276507" y="1659008"/>
                      </a:lnTo>
                      <a:cubicBezTo>
                        <a:pt x="123796" y="1659008"/>
                        <a:pt x="0" y="1535212"/>
                        <a:pt x="0" y="1382501"/>
                      </a:cubicBezTo>
                      <a:cubicBezTo>
                        <a:pt x="0" y="1013836"/>
                        <a:pt x="327660" y="1186192"/>
                        <a:pt x="327660" y="817527"/>
                      </a:cubicBezTo>
                      <a:close/>
                    </a:path>
                  </a:pathLst>
                </a:custGeom>
                <a:noFill/>
                <a:ln w="25400" cap="flat" cmpd="sng" algn="ctr">
                  <a:solidFill>
                    <a:srgbClr val="E56D3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 defTabSz="914400">
                    <a:defRPr/>
                  </a:pPr>
                  <a:endParaRPr lang="en-US" sz="1800" kern="0">
                    <a:solidFill>
                      <a:srgbClr val="1E0E2F"/>
                    </a:solidFill>
                  </a:endParaRPr>
                </a:p>
              </p:txBody>
            </p:sp>
          </p:grpSp>
          <p:grpSp>
            <p:nvGrpSpPr>
              <p:cNvPr id="23" name="Nhóm 20">
                <a:extLst>
                  <a:ext uri="{FF2B5EF4-FFF2-40B4-BE49-F238E27FC236}">
                    <a16:creationId xmlns:a16="http://schemas.microsoft.com/office/drawing/2014/main" id="{F7E9AC48-E0D5-C000-FA3F-91809F848CAA}"/>
                  </a:ext>
                </a:extLst>
              </p:cNvPr>
              <p:cNvGrpSpPr/>
              <p:nvPr/>
            </p:nvGrpSpPr>
            <p:grpSpPr>
              <a:xfrm>
                <a:off x="890898" y="3583898"/>
                <a:ext cx="3709832" cy="1518657"/>
                <a:chOff x="717369" y="1915247"/>
                <a:chExt cx="3709832" cy="1518657"/>
              </a:xfrm>
            </p:grpSpPr>
            <p:sp>
              <p:nvSpPr>
                <p:cNvPr id="24" name="Hộp Văn bản 21">
                  <a:extLst>
                    <a:ext uri="{FF2B5EF4-FFF2-40B4-BE49-F238E27FC236}">
                      <a16:creationId xmlns:a16="http://schemas.microsoft.com/office/drawing/2014/main" id="{2A14812E-CF83-0C3B-2287-26DBDCB0DB43}"/>
                    </a:ext>
                  </a:extLst>
                </p:cNvPr>
                <p:cNvSpPr txBox="1"/>
                <p:nvPr/>
              </p:nvSpPr>
              <p:spPr>
                <a:xfrm>
                  <a:off x="717369" y="1915247"/>
                  <a:ext cx="3682248" cy="386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defTabSz="914400">
                    <a:defRPr/>
                  </a:pPr>
                  <a:r>
                    <a:rPr lang="vi-VN" sz="3600" b="1" kern="0" dirty="0">
                      <a:solidFill>
                        <a:srgbClr val="0066FF"/>
                      </a:solidFill>
                      <a:latin typeface="+mn-lt"/>
                    </a:rPr>
                    <a:t>1. </a:t>
                  </a:r>
                  <a:r>
                    <a:rPr lang="vi-VN" sz="3600" b="1" kern="0" dirty="0" err="1">
                      <a:solidFill>
                        <a:srgbClr val="0066FF"/>
                      </a:solidFill>
                      <a:latin typeface="+mn-lt"/>
                    </a:rPr>
                    <a:t>Đọc</a:t>
                  </a:r>
                  <a:r>
                    <a:rPr lang="vi-VN" sz="3600" b="1" kern="0" dirty="0">
                      <a:solidFill>
                        <a:srgbClr val="0066FF"/>
                      </a:solidFill>
                      <a:latin typeface="+mn-lt"/>
                    </a:rPr>
                    <a:t> </a:t>
                  </a:r>
                  <a:r>
                    <a:rPr lang="vi-VN" sz="3600" b="1" kern="0" dirty="0" err="1">
                      <a:solidFill>
                        <a:srgbClr val="0066FF"/>
                      </a:solidFill>
                      <a:latin typeface="+mn-lt"/>
                    </a:rPr>
                    <a:t>đúng</a:t>
                  </a:r>
                  <a:endParaRPr lang="en-US" sz="3600" b="1" kern="0" dirty="0">
                    <a:solidFill>
                      <a:srgbClr val="0066FF"/>
                    </a:solidFill>
                    <a:latin typeface="+mn-lt"/>
                  </a:endParaRPr>
                </a:p>
              </p:txBody>
            </p:sp>
            <p:sp>
              <p:nvSpPr>
                <p:cNvPr id="25" name="Hộp Văn bản 22">
                  <a:extLst>
                    <a:ext uri="{FF2B5EF4-FFF2-40B4-BE49-F238E27FC236}">
                      <a16:creationId xmlns:a16="http://schemas.microsoft.com/office/drawing/2014/main" id="{3B0DF267-A0F9-EABD-FA6C-D2B5B9ADDEFF}"/>
                    </a:ext>
                  </a:extLst>
                </p:cNvPr>
                <p:cNvSpPr txBox="1"/>
                <p:nvPr/>
              </p:nvSpPr>
              <p:spPr>
                <a:xfrm>
                  <a:off x="736035" y="2343445"/>
                  <a:ext cx="3682248" cy="386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defTabSz="914400">
                    <a:defRPr/>
                  </a:pPr>
                  <a:r>
                    <a:rPr lang="vi-VN" sz="3600" b="1" kern="0" dirty="0">
                      <a:solidFill>
                        <a:srgbClr val="3D7D40"/>
                      </a:solidFill>
                      <a:latin typeface="+mn-lt"/>
                    </a:rPr>
                    <a:t>2. Đọc to, rõ ràng</a:t>
                  </a:r>
                  <a:endParaRPr lang="en-US" sz="3600" b="1" kern="0" dirty="0">
                    <a:solidFill>
                      <a:srgbClr val="3D7D40"/>
                    </a:solidFill>
                    <a:latin typeface="+mn-lt"/>
                  </a:endParaRPr>
                </a:p>
              </p:txBody>
            </p:sp>
            <p:sp>
              <p:nvSpPr>
                <p:cNvPr id="26" name="Hộp Văn bản 23">
                  <a:extLst>
                    <a:ext uri="{FF2B5EF4-FFF2-40B4-BE49-F238E27FC236}">
                      <a16:creationId xmlns:a16="http://schemas.microsoft.com/office/drawing/2014/main" id="{0FEBF0A7-2D38-7DF6-4AE5-FA41A80F5200}"/>
                    </a:ext>
                  </a:extLst>
                </p:cNvPr>
                <p:cNvSpPr txBox="1"/>
                <p:nvPr/>
              </p:nvSpPr>
              <p:spPr>
                <a:xfrm>
                  <a:off x="1323257" y="2715518"/>
                  <a:ext cx="3103944" cy="718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defTabSz="914400">
                    <a:defRPr/>
                  </a:pPr>
                  <a:r>
                    <a:rPr lang="vi-VN" sz="3600" b="1" kern="0" dirty="0">
                      <a:solidFill>
                        <a:srgbClr val="FF0000"/>
                      </a:solidFill>
                      <a:latin typeface="+mn-lt"/>
                    </a:rPr>
                    <a:t>3. Đọc ngắt, nghỉ đúng nhịp</a:t>
                  </a:r>
                  <a:endParaRPr lang="en-US" sz="3600" b="1" kern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11" name="Nhóm 7">
              <a:extLst>
                <a:ext uri="{FF2B5EF4-FFF2-40B4-BE49-F238E27FC236}">
                  <a16:creationId xmlns:a16="http://schemas.microsoft.com/office/drawing/2014/main" id="{3856A771-543E-F468-5D2C-C568C9461D55}"/>
                </a:ext>
              </a:extLst>
            </p:cNvPr>
            <p:cNvGrpSpPr/>
            <p:nvPr/>
          </p:nvGrpSpPr>
          <p:grpSpPr>
            <a:xfrm>
              <a:off x="4452190" y="2960573"/>
              <a:ext cx="3877353" cy="1840466"/>
              <a:chOff x="4452190" y="2960573"/>
              <a:chExt cx="3877353" cy="1840466"/>
            </a:xfrm>
          </p:grpSpPr>
          <p:pic>
            <p:nvPicPr>
              <p:cNvPr id="12" name="Hình ảnh 8">
                <a:extLst>
                  <a:ext uri="{FF2B5EF4-FFF2-40B4-BE49-F238E27FC236}">
                    <a16:creationId xmlns:a16="http://schemas.microsoft.com/office/drawing/2014/main" id="{8E3799EB-A845-A1D8-74A8-0D83B9ED9F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1268" t="8949" r="19792" b="48444"/>
              <a:stretch/>
            </p:blipFill>
            <p:spPr>
              <a:xfrm rot="20944439">
                <a:off x="5697698" y="2990179"/>
                <a:ext cx="582414" cy="482317"/>
              </a:xfrm>
              <a:prstGeom prst="rect">
                <a:avLst/>
              </a:prstGeom>
            </p:spPr>
          </p:pic>
          <p:pic>
            <p:nvPicPr>
              <p:cNvPr id="13" name="Hình ảnh 9">
                <a:extLst>
                  <a:ext uri="{FF2B5EF4-FFF2-40B4-BE49-F238E27FC236}">
                    <a16:creationId xmlns:a16="http://schemas.microsoft.com/office/drawing/2014/main" id="{F57F8CD7-8FB0-1954-5A14-5FBF8D98EB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1268" t="8949" r="19792" b="48444"/>
              <a:stretch/>
            </p:blipFill>
            <p:spPr>
              <a:xfrm rot="20944439">
                <a:off x="6251600" y="2977120"/>
                <a:ext cx="582414" cy="482317"/>
              </a:xfrm>
              <a:prstGeom prst="rect">
                <a:avLst/>
              </a:prstGeom>
            </p:spPr>
          </p:pic>
          <p:pic>
            <p:nvPicPr>
              <p:cNvPr id="14" name="Hình ảnh 10">
                <a:extLst>
                  <a:ext uri="{FF2B5EF4-FFF2-40B4-BE49-F238E27FC236}">
                    <a16:creationId xmlns:a16="http://schemas.microsoft.com/office/drawing/2014/main" id="{D39EADCD-E760-AB70-C613-EAC22D515B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1268" t="8949" r="19792" b="48444"/>
              <a:stretch/>
            </p:blipFill>
            <p:spPr>
              <a:xfrm rot="20944439">
                <a:off x="6819877" y="2960573"/>
                <a:ext cx="582414" cy="482317"/>
              </a:xfrm>
              <a:prstGeom prst="rect">
                <a:avLst/>
              </a:prstGeom>
            </p:spPr>
          </p:pic>
          <p:pic>
            <p:nvPicPr>
              <p:cNvPr id="15" name="Hình ảnh 11">
                <a:extLst>
                  <a:ext uri="{FF2B5EF4-FFF2-40B4-BE49-F238E27FC236}">
                    <a16:creationId xmlns:a16="http://schemas.microsoft.com/office/drawing/2014/main" id="{B8FC1955-9540-6295-E5B1-2C1E9B4E0D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1268" t="8949" r="19792" b="48444"/>
              <a:stretch/>
            </p:blipFill>
            <p:spPr>
              <a:xfrm rot="20944439">
                <a:off x="7302603" y="3445842"/>
                <a:ext cx="582414" cy="482317"/>
              </a:xfrm>
              <a:prstGeom prst="rect">
                <a:avLst/>
              </a:prstGeom>
            </p:spPr>
          </p:pic>
          <p:pic>
            <p:nvPicPr>
              <p:cNvPr id="16" name="Hình ảnh 12">
                <a:extLst>
                  <a:ext uri="{FF2B5EF4-FFF2-40B4-BE49-F238E27FC236}">
                    <a16:creationId xmlns:a16="http://schemas.microsoft.com/office/drawing/2014/main" id="{711A056D-B47E-9553-899C-070891AFF8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1268" t="8949" r="19792" b="48444"/>
              <a:stretch/>
            </p:blipFill>
            <p:spPr>
              <a:xfrm rot="20944439">
                <a:off x="7747129" y="3449235"/>
                <a:ext cx="582414" cy="482317"/>
              </a:xfrm>
              <a:prstGeom prst="rect">
                <a:avLst/>
              </a:prstGeom>
            </p:spPr>
          </p:pic>
          <p:pic>
            <p:nvPicPr>
              <p:cNvPr id="17" name="Hình ảnh 13">
                <a:extLst>
                  <a:ext uri="{FF2B5EF4-FFF2-40B4-BE49-F238E27FC236}">
                    <a16:creationId xmlns:a16="http://schemas.microsoft.com/office/drawing/2014/main" id="{F9336B3B-F8B2-DF0A-360C-931C234A4A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1268" t="8949" r="19792" b="48444"/>
              <a:stretch/>
            </p:blipFill>
            <p:spPr>
              <a:xfrm rot="20944439">
                <a:off x="6829941" y="3446222"/>
                <a:ext cx="582414" cy="482317"/>
              </a:xfrm>
              <a:prstGeom prst="rect">
                <a:avLst/>
              </a:prstGeom>
            </p:spPr>
          </p:pic>
          <p:pic>
            <p:nvPicPr>
              <p:cNvPr id="18" name="Hình ảnh 14">
                <a:extLst>
                  <a:ext uri="{FF2B5EF4-FFF2-40B4-BE49-F238E27FC236}">
                    <a16:creationId xmlns:a16="http://schemas.microsoft.com/office/drawing/2014/main" id="{E7739B09-11D3-E7F1-A873-17E7B2C957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1268" t="8949" r="19792" b="48444"/>
              <a:stretch/>
            </p:blipFill>
            <p:spPr>
              <a:xfrm rot="20944439">
                <a:off x="4452190" y="4281590"/>
                <a:ext cx="582414" cy="482317"/>
              </a:xfrm>
              <a:prstGeom prst="rect">
                <a:avLst/>
              </a:prstGeom>
            </p:spPr>
          </p:pic>
          <p:pic>
            <p:nvPicPr>
              <p:cNvPr id="19" name="Hình ảnh 15">
                <a:extLst>
                  <a:ext uri="{FF2B5EF4-FFF2-40B4-BE49-F238E27FC236}">
                    <a16:creationId xmlns:a16="http://schemas.microsoft.com/office/drawing/2014/main" id="{1C504861-5F21-4647-B746-8F58BD1FFF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1268" t="8949" r="19792" b="48444"/>
              <a:stretch/>
            </p:blipFill>
            <p:spPr>
              <a:xfrm rot="20944439">
                <a:off x="4960731" y="4288166"/>
                <a:ext cx="582414" cy="482317"/>
              </a:xfrm>
              <a:prstGeom prst="rect">
                <a:avLst/>
              </a:prstGeom>
            </p:spPr>
          </p:pic>
          <p:pic>
            <p:nvPicPr>
              <p:cNvPr id="20" name="Hình ảnh 16">
                <a:extLst>
                  <a:ext uri="{FF2B5EF4-FFF2-40B4-BE49-F238E27FC236}">
                    <a16:creationId xmlns:a16="http://schemas.microsoft.com/office/drawing/2014/main" id="{DCC6FBE7-61C6-1034-EF3B-FC51B4752C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1268" t="8949" r="19792" b="48444"/>
              <a:stretch/>
            </p:blipFill>
            <p:spPr>
              <a:xfrm rot="20944439">
                <a:off x="5465713" y="4318722"/>
                <a:ext cx="582414" cy="482317"/>
              </a:xfrm>
              <a:prstGeom prst="rect">
                <a:avLst/>
              </a:prstGeom>
            </p:spPr>
          </p:pic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1D6B677-AC64-F2AF-1D58-CAC53C3742F2}"/>
              </a:ext>
            </a:extLst>
          </p:cNvPr>
          <p:cNvSpPr/>
          <p:nvPr/>
        </p:nvSpPr>
        <p:spPr>
          <a:xfrm>
            <a:off x="0" y="1369388"/>
            <a:ext cx="6027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pt-BR" sz="5400" kern="0" dirty="0">
                <a:solidFill>
                  <a:srgbClr val="FF0000"/>
                </a:solidFill>
                <a:cs typeface="Arial"/>
                <a:sym typeface="Arial"/>
              </a:rPr>
              <a:t>Tiêu chí đánh giá</a:t>
            </a:r>
          </a:p>
        </p:txBody>
      </p:sp>
    </p:spTree>
    <p:extLst>
      <p:ext uri="{BB962C8B-B14F-4D97-AF65-F5344CB8AC3E}">
        <p14:creationId xmlns:p14="http://schemas.microsoft.com/office/powerpoint/2010/main" val="26176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0" y="269823"/>
            <a:ext cx="12261669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800BBA-9352-4412-DE28-B7FA34DC2A08}"/>
              </a:ext>
            </a:extLst>
          </p:cNvPr>
          <p:cNvSpPr/>
          <p:nvPr/>
        </p:nvSpPr>
        <p:spPr>
          <a:xfrm>
            <a:off x="386080" y="2854960"/>
            <a:ext cx="2072640" cy="1330960"/>
          </a:xfrm>
          <a:prstGeom prst="roundRect">
            <a:avLst/>
          </a:prstGeom>
          <a:solidFill>
            <a:srgbClr val="B6EF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Hậu</a:t>
            </a:r>
            <a:r>
              <a:rPr lang="en-US" sz="2800" b="1" dirty="0"/>
              <a:t> </a:t>
            </a:r>
            <a:r>
              <a:rPr lang="en-US" sz="2800" b="1" dirty="0" err="1"/>
              <a:t>quả</a:t>
            </a:r>
            <a:r>
              <a:rPr lang="en-US" sz="2800" b="1" dirty="0"/>
              <a:t> do </a:t>
            </a:r>
            <a:r>
              <a:rPr lang="en-US" sz="2800" b="1" dirty="0" err="1"/>
              <a:t>băng</a:t>
            </a:r>
            <a:r>
              <a:rPr lang="en-US" sz="2800" b="1" dirty="0"/>
              <a:t> tan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17FF43-2D21-EEB1-67BE-A720E16A9509}"/>
              </a:ext>
            </a:extLst>
          </p:cNvPr>
          <p:cNvCxnSpPr>
            <a:cxnSpLocks/>
          </p:cNvCxnSpPr>
          <p:nvPr/>
        </p:nvCxnSpPr>
        <p:spPr>
          <a:xfrm flipV="1">
            <a:off x="2458720" y="2062480"/>
            <a:ext cx="660400" cy="1447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62BE59-578A-EF17-1CB8-65B9EB52EEEF}"/>
              </a:ext>
            </a:extLst>
          </p:cNvPr>
          <p:cNvSpPr/>
          <p:nvPr/>
        </p:nvSpPr>
        <p:spPr>
          <a:xfrm>
            <a:off x="3139440" y="1300480"/>
            <a:ext cx="2540000" cy="1330960"/>
          </a:xfrm>
          <a:prstGeom prst="roundRect">
            <a:avLst/>
          </a:prstGeom>
          <a:solidFill>
            <a:srgbClr val="B6EF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Đối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cuộc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con </a:t>
            </a:r>
            <a:r>
              <a:rPr lang="en-US" sz="2800" b="1" dirty="0" err="1"/>
              <a:t>người</a:t>
            </a:r>
            <a:endParaRPr lang="en-US" sz="2800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799EA7-924E-A0D0-7E99-E38E9B9C0CD2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489200" y="3535680"/>
            <a:ext cx="721360" cy="11328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AB6ADCB-9712-B940-8B23-8E0289C33FF1}"/>
              </a:ext>
            </a:extLst>
          </p:cNvPr>
          <p:cNvSpPr/>
          <p:nvPr/>
        </p:nvSpPr>
        <p:spPr>
          <a:xfrm>
            <a:off x="3210560" y="4003040"/>
            <a:ext cx="2540000" cy="1330960"/>
          </a:xfrm>
          <a:prstGeom prst="roundRect">
            <a:avLst/>
          </a:prstGeom>
          <a:solidFill>
            <a:srgbClr val="B6EF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Đối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môi</a:t>
            </a:r>
            <a:r>
              <a:rPr lang="en-US" sz="2800" b="1" dirty="0"/>
              <a:t> </a:t>
            </a:r>
            <a:r>
              <a:rPr lang="en-US" sz="2800" b="1" dirty="0" err="1"/>
              <a:t>trường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endParaRPr lang="en-US" sz="28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16518D-84CE-8281-781C-CA0E19C19D9C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5689600" y="1244600"/>
            <a:ext cx="1290320" cy="7518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E3E7EE-B7DF-B215-B5DA-D910B0C3276A}"/>
              </a:ext>
            </a:extLst>
          </p:cNvPr>
          <p:cNvSpPr/>
          <p:nvPr/>
        </p:nvSpPr>
        <p:spPr>
          <a:xfrm>
            <a:off x="6979920" y="772160"/>
            <a:ext cx="4683760" cy="944880"/>
          </a:xfrm>
          <a:prstGeom prst="roundRect">
            <a:avLst/>
          </a:prstGeom>
          <a:solidFill>
            <a:srgbClr val="B6EF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Nước</a:t>
            </a:r>
            <a:r>
              <a:rPr lang="en-US" sz="2800" b="1" dirty="0"/>
              <a:t> </a:t>
            </a:r>
            <a:r>
              <a:rPr lang="en-US" sz="2800" b="1" dirty="0" err="1"/>
              <a:t>biển</a:t>
            </a:r>
            <a:r>
              <a:rPr lang="en-US" sz="2800" b="1" dirty="0"/>
              <a:t> </a:t>
            </a:r>
            <a:r>
              <a:rPr lang="en-US" sz="2800" b="1" dirty="0" err="1"/>
              <a:t>dâng</a:t>
            </a:r>
            <a:r>
              <a:rPr lang="en-US" sz="2800" b="1" dirty="0"/>
              <a:t> </a:t>
            </a:r>
            <a:r>
              <a:rPr lang="en-US" sz="2800" b="1" dirty="0" err="1"/>
              <a:t>cao</a:t>
            </a:r>
            <a:r>
              <a:rPr lang="en-US" sz="2800" b="1" dirty="0"/>
              <a:t>,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thay</a:t>
            </a:r>
            <a:r>
              <a:rPr lang="en-US" sz="2800" b="1" dirty="0"/>
              <a:t> </a:t>
            </a:r>
            <a:r>
              <a:rPr lang="en-US" sz="2800" b="1" dirty="0" err="1"/>
              <a:t>đổi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</a:t>
            </a:r>
            <a:r>
              <a:rPr lang="en-US" sz="2800" b="1" dirty="0" err="1"/>
              <a:t>đồ</a:t>
            </a:r>
            <a:r>
              <a:rPr lang="en-US" sz="2800" b="1" dirty="0"/>
              <a:t> </a:t>
            </a:r>
            <a:r>
              <a:rPr lang="en-US" sz="2800" b="1" dirty="0" err="1"/>
              <a:t>thế</a:t>
            </a:r>
            <a:r>
              <a:rPr lang="en-US" sz="2800" b="1" dirty="0"/>
              <a:t> </a:t>
            </a:r>
            <a:r>
              <a:rPr lang="en-US" sz="2800" b="1" dirty="0" err="1"/>
              <a:t>giới</a:t>
            </a:r>
            <a:endParaRPr lang="en-US" sz="2800" b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08A3999-D2B2-7BFF-5F44-7AB37DAFF8C4}"/>
              </a:ext>
            </a:extLst>
          </p:cNvPr>
          <p:cNvCxnSpPr>
            <a:cxnSpLocks/>
          </p:cNvCxnSpPr>
          <p:nvPr/>
        </p:nvCxnSpPr>
        <p:spPr>
          <a:xfrm>
            <a:off x="5689600" y="2016760"/>
            <a:ext cx="1290320" cy="3657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49B2E3-535C-8794-00CE-F32BC62D9DDB}"/>
              </a:ext>
            </a:extLst>
          </p:cNvPr>
          <p:cNvSpPr/>
          <p:nvPr/>
        </p:nvSpPr>
        <p:spPr>
          <a:xfrm>
            <a:off x="6969760" y="1859280"/>
            <a:ext cx="4683760" cy="944880"/>
          </a:xfrm>
          <a:prstGeom prst="roundRect">
            <a:avLst/>
          </a:prstGeom>
          <a:solidFill>
            <a:srgbClr val="B6EF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Vùng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r>
              <a:rPr lang="en-US" sz="2800" b="1" dirty="0"/>
              <a:t> </a:t>
            </a:r>
            <a:r>
              <a:rPr lang="en-US" sz="2800" b="1" dirty="0" err="1"/>
              <a:t>ven</a:t>
            </a:r>
            <a:r>
              <a:rPr lang="en-US" sz="2800" b="1" dirty="0"/>
              <a:t> </a:t>
            </a:r>
            <a:r>
              <a:rPr lang="en-US" sz="2800" b="1" dirty="0" err="1"/>
              <a:t>biển</a:t>
            </a:r>
            <a:r>
              <a:rPr lang="en-US" sz="2800" b="1" dirty="0"/>
              <a:t> </a:t>
            </a:r>
            <a:r>
              <a:rPr lang="en-US" sz="2800" b="1" dirty="0" err="1"/>
              <a:t>nhiễm</a:t>
            </a:r>
            <a:r>
              <a:rPr lang="en-US" sz="2800" b="1" dirty="0"/>
              <a:t> </a:t>
            </a:r>
            <a:r>
              <a:rPr lang="en-US" sz="2800" b="1" dirty="0" err="1"/>
              <a:t>mặn</a:t>
            </a:r>
            <a:r>
              <a:rPr lang="en-US" sz="2800" b="1" dirty="0"/>
              <a:t> </a:t>
            </a:r>
            <a:r>
              <a:rPr lang="en-US" sz="2800" b="1" dirty="0" err="1"/>
              <a:t>ngày</a:t>
            </a:r>
            <a:r>
              <a:rPr lang="en-US" sz="2800" b="1" dirty="0"/>
              <a:t> </a:t>
            </a:r>
            <a:r>
              <a:rPr lang="en-US" sz="2800" b="1" dirty="0" err="1"/>
              <a:t>càng</a:t>
            </a:r>
            <a:r>
              <a:rPr lang="en-US" sz="2800" b="1" dirty="0"/>
              <a:t> </a:t>
            </a:r>
            <a:r>
              <a:rPr lang="en-US" sz="2800" b="1" dirty="0" err="1"/>
              <a:t>nhiều</a:t>
            </a:r>
            <a:endParaRPr lang="en-US" sz="2800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D41E73-777A-812E-C42E-0CC2C07D359D}"/>
              </a:ext>
            </a:extLst>
          </p:cNvPr>
          <p:cNvCxnSpPr>
            <a:cxnSpLocks/>
            <a:stCxn id="12" idx="3"/>
            <a:endCxn id="27" idx="1"/>
          </p:cNvCxnSpPr>
          <p:nvPr/>
        </p:nvCxnSpPr>
        <p:spPr>
          <a:xfrm>
            <a:off x="5679440" y="1965960"/>
            <a:ext cx="1320800" cy="1295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E756F47-9E70-D531-9FCF-A265DA1D5979}"/>
              </a:ext>
            </a:extLst>
          </p:cNvPr>
          <p:cNvSpPr/>
          <p:nvPr/>
        </p:nvSpPr>
        <p:spPr>
          <a:xfrm>
            <a:off x="7000240" y="2915920"/>
            <a:ext cx="4622800" cy="690880"/>
          </a:xfrm>
          <a:prstGeom prst="roundRect">
            <a:avLst/>
          </a:prstGeom>
          <a:solidFill>
            <a:srgbClr val="B6EF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Nước</a:t>
            </a:r>
            <a:r>
              <a:rPr lang="en-US" sz="2800" b="1" dirty="0"/>
              <a:t> </a:t>
            </a:r>
            <a:r>
              <a:rPr lang="en-US" sz="2800" b="1" dirty="0" err="1"/>
              <a:t>ngọt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ít</a:t>
            </a:r>
            <a:r>
              <a:rPr lang="en-US" sz="2800" b="1" dirty="0"/>
              <a:t> </a:t>
            </a:r>
            <a:r>
              <a:rPr lang="en-US" sz="2800" b="1" dirty="0" err="1"/>
              <a:t>hơn</a:t>
            </a:r>
            <a:endParaRPr lang="en-US" sz="2800" b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74F4018-4626-95D1-B1FB-DE8594AED54C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5699760" y="2052320"/>
            <a:ext cx="1330960" cy="20218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85834AF-3516-172E-2A7B-7E8CA0F14A18}"/>
              </a:ext>
            </a:extLst>
          </p:cNvPr>
          <p:cNvSpPr/>
          <p:nvPr/>
        </p:nvSpPr>
        <p:spPr>
          <a:xfrm>
            <a:off x="7030720" y="3728720"/>
            <a:ext cx="4622800" cy="690880"/>
          </a:xfrm>
          <a:prstGeom prst="roundRect">
            <a:avLst/>
          </a:prstGeom>
          <a:solidFill>
            <a:srgbClr val="B6EF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đảo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quần</a:t>
            </a:r>
            <a:r>
              <a:rPr lang="en-US" sz="2800" b="1" dirty="0"/>
              <a:t> </a:t>
            </a:r>
            <a:r>
              <a:rPr lang="en-US" sz="2800" b="1" dirty="0" err="1"/>
              <a:t>đảo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bị</a:t>
            </a:r>
            <a:r>
              <a:rPr lang="en-US" sz="2800" b="1" dirty="0"/>
              <a:t> </a:t>
            </a:r>
            <a:r>
              <a:rPr lang="en-US" sz="2800" b="1" dirty="0" err="1"/>
              <a:t>nhấn</a:t>
            </a:r>
            <a:r>
              <a:rPr lang="en-US" sz="2800" b="1" dirty="0"/>
              <a:t> </a:t>
            </a:r>
            <a:r>
              <a:rPr lang="en-US" sz="2800" b="1" dirty="0" err="1"/>
              <a:t>chìm</a:t>
            </a:r>
            <a:endParaRPr lang="en-US" sz="2800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6BA53C-93D3-D26D-3DCA-04EAECFB2DE2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5689600" y="2082800"/>
            <a:ext cx="1300480" cy="28854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A592435-4B60-A1FF-1B8D-C9DB50CEAA30}"/>
              </a:ext>
            </a:extLst>
          </p:cNvPr>
          <p:cNvSpPr/>
          <p:nvPr/>
        </p:nvSpPr>
        <p:spPr>
          <a:xfrm>
            <a:off x="6990080" y="4622800"/>
            <a:ext cx="4622800" cy="690880"/>
          </a:xfrm>
          <a:prstGeom prst="roundRect">
            <a:avLst/>
          </a:prstGeom>
          <a:solidFill>
            <a:srgbClr val="B6EF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mất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r>
              <a:rPr lang="en-US" sz="2800" b="1" dirty="0"/>
              <a:t>, </a:t>
            </a:r>
            <a:r>
              <a:rPr lang="en-US" sz="2800" b="1" dirty="0" err="1"/>
              <a:t>mất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endParaRPr lang="en-US" sz="2800" b="1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4C48810-CDB4-EFF2-7BE7-23DDB8484D6C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5750560" y="4668520"/>
            <a:ext cx="1259840" cy="1290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602AE35-F6D7-EB3B-2382-83E7F1BA2133}"/>
              </a:ext>
            </a:extLst>
          </p:cNvPr>
          <p:cNvSpPr/>
          <p:nvPr/>
        </p:nvSpPr>
        <p:spPr>
          <a:xfrm>
            <a:off x="7010400" y="5608320"/>
            <a:ext cx="4124960" cy="711200"/>
          </a:xfrm>
          <a:prstGeom prst="roundRect">
            <a:avLst/>
          </a:prstGeom>
          <a:solidFill>
            <a:srgbClr val="B6EF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Mất</a:t>
            </a:r>
            <a:r>
              <a:rPr lang="en-US" sz="2800" b="1" dirty="0"/>
              <a:t> </a:t>
            </a:r>
            <a:r>
              <a:rPr lang="en-US" sz="2800" b="1" dirty="0" err="1"/>
              <a:t>dần</a:t>
            </a:r>
            <a:r>
              <a:rPr lang="en-US" sz="2800" b="1" dirty="0"/>
              <a:t> </a:t>
            </a:r>
            <a:r>
              <a:rPr lang="en-US" sz="2800" b="1" dirty="0" err="1"/>
              <a:t>môi</a:t>
            </a:r>
            <a:r>
              <a:rPr lang="en-US" sz="2800" b="1" dirty="0"/>
              <a:t> </a:t>
            </a:r>
            <a:r>
              <a:rPr lang="en-US" sz="2800" b="1" dirty="0" err="1"/>
              <a:t>trường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3537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8" grpId="0" animBg="1"/>
      <p:bldP spid="24" grpId="0" animBg="1"/>
      <p:bldP spid="27" grpId="0" animBg="1"/>
      <p:bldP spid="31" grpId="0" animBg="1"/>
      <p:bldP spid="35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2210220-3985-4238-CEFA-36B584AFB99F}"/>
              </a:ext>
            </a:extLst>
          </p:cNvPr>
          <p:cNvSpPr/>
          <p:nvPr/>
        </p:nvSpPr>
        <p:spPr>
          <a:xfrm>
            <a:off x="142240" y="422988"/>
            <a:ext cx="11755119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5DC82-7D1F-B1D8-0766-4226A4952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3054" y="1407795"/>
            <a:ext cx="6453505" cy="18980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E7B367-B5CF-047E-E0B5-43C222F148C6}"/>
              </a:ext>
            </a:extLst>
          </p:cNvPr>
          <p:cNvSpPr/>
          <p:nvPr/>
        </p:nvSpPr>
        <p:spPr>
          <a:xfrm>
            <a:off x="213360" y="3314101"/>
            <a:ext cx="118364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đầu (đoạn 1): Nguyên nhân dẫn đến hiện tượng băng tan.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AFD8C-2526-D4F3-3250-3CA0A9E8D976}"/>
              </a:ext>
            </a:extLst>
          </p:cNvPr>
          <p:cNvSpPr/>
          <p:nvPr/>
        </p:nvSpPr>
        <p:spPr>
          <a:xfrm>
            <a:off x="213360" y="4228501"/>
            <a:ext cx="118364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chính (đoạn 2 và 3): Những hậu quả do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tan gây ra đối với con người và môi trường sống của dộng vật.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9E9FFE-5771-34DF-3150-B755092F04AC}"/>
              </a:ext>
            </a:extLst>
          </p:cNvPr>
          <p:cNvSpPr/>
          <p:nvPr/>
        </p:nvSpPr>
        <p:spPr>
          <a:xfrm>
            <a:off x="213360" y="5610261"/>
            <a:ext cx="118364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cuối (đoạn 4): Kêu gọi con người chung tay bảo vệ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40097640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EA570"/>
      </a:accent1>
      <a:accent2>
        <a:srgbClr val="4EA570"/>
      </a:accent2>
      <a:accent3>
        <a:srgbClr val="4EA570"/>
      </a:accent3>
      <a:accent4>
        <a:srgbClr val="4EA570"/>
      </a:accent4>
      <a:accent5>
        <a:srgbClr val="4EA570"/>
      </a:accent5>
      <a:accent6>
        <a:srgbClr val="4EA57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EA57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483</Words>
  <Application>Microsoft Office PowerPoint</Application>
  <PresentationFormat>Widescreen</PresentationFormat>
  <Paragraphs>39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#9Slide07 IcielLa Chic Pro Shad</vt:lpstr>
      <vt:lpstr>Arial</vt:lpstr>
      <vt:lpstr>Calibri</vt:lpstr>
      <vt:lpstr>Cambria</vt:lpstr>
      <vt:lpstr>Times New Roman</vt:lpstr>
      <vt:lpstr>Custom Design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 linh</cp:lastModifiedBy>
  <cp:revision>20</cp:revision>
  <dcterms:created xsi:type="dcterms:W3CDTF">2024-01-11T08:22:14Z</dcterms:created>
  <dcterms:modified xsi:type="dcterms:W3CDTF">2025-05-06T02:22:33Z</dcterms:modified>
</cp:coreProperties>
</file>